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5" r:id="rId7"/>
    <p:sldId id="269" r:id="rId8"/>
    <p:sldId id="264" r:id="rId9"/>
    <p:sldId id="266" r:id="rId10"/>
    <p:sldId id="263" r:id="rId11"/>
    <p:sldId id="267" r:id="rId12"/>
    <p:sldId id="268" r:id="rId13"/>
    <p:sldId id="262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7" autoAdjust="0"/>
    <p:restoredTop sz="94660"/>
  </p:normalViewPr>
  <p:slideViewPr>
    <p:cSldViewPr snapToGrid="0">
      <p:cViewPr>
        <p:scale>
          <a:sx n="82" d="100"/>
          <a:sy n="82" d="100"/>
        </p:scale>
        <p:origin x="249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91379-C6B0-4077-8EC9-7D4A6C48D6CE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9D23F-C839-45AF-9397-A729ACF6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29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all want to have the best chapter possible.  Separate from membership and programmatic success, the way the day-to-day chapter workings go on drive the quality of both our members and our programs.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9D23F-C839-45AF-9397-A729ACF66C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Building on Dad Drouin’s 6 different types of advisors – like his type 4-5 warn there’s a cliff, warns there’s a cliff and suggests changes to avoid the cliff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9D23F-C839-45AF-9397-A729ACF66C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51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Getting members is fine, but keeping members is key.  The program drives keeping members.  The character training we do should come out of the program and happen “by accident”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9D23F-C839-45AF-9397-A729ACF66C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72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 points:  Slowly increase the level of expectation for the members, and commensurately decrease the work put in by the advisors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9D23F-C839-45AF-9397-A729ACF66C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17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258399"/>
            <a:ext cx="12251963" cy="741394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57BB-2A4C-4874-96F4-75660E24FC5E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A59C-A869-4474-A9AD-40C0E500D8F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2209800" y="3657374"/>
            <a:ext cx="7807325" cy="726168"/>
          </a:xfrm>
        </p:spPr>
        <p:txBody>
          <a:bodyPr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b="1" dirty="0"/>
              <a:t>Presentation Title</a:t>
            </a: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3872366" y="5602514"/>
            <a:ext cx="7807325" cy="493485"/>
          </a:xfrm>
        </p:spPr>
        <p:txBody>
          <a:bodyPr>
            <a:normAutofit/>
          </a:bodyPr>
          <a:lstStyle>
            <a:lvl1pPr marL="0" indent="0" algn="r">
              <a:buNone/>
              <a:defRPr sz="2400" b="1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b="1" dirty="0"/>
              <a:t>Presenter Title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15" hasCustomPrompt="1"/>
          </p:nvPr>
        </p:nvSpPr>
        <p:spPr>
          <a:xfrm>
            <a:off x="3872365" y="5109029"/>
            <a:ext cx="7807325" cy="493485"/>
          </a:xfrm>
        </p:spPr>
        <p:txBody>
          <a:bodyPr>
            <a:noAutofit/>
          </a:bodyPr>
          <a:lstStyle>
            <a:lvl1pPr marL="0" indent="0" algn="r">
              <a:buNone/>
              <a:defRPr sz="3000" b="1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b="1" dirty="0"/>
              <a:t>Presenter Name</a:t>
            </a:r>
          </a:p>
        </p:txBody>
      </p:sp>
    </p:spTree>
    <p:extLst>
      <p:ext uri="{BB962C8B-B14F-4D97-AF65-F5344CB8AC3E}">
        <p14:creationId xmlns:p14="http://schemas.microsoft.com/office/powerpoint/2010/main" val="9282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64" b="5810"/>
          <a:stretch/>
        </p:blipFill>
        <p:spPr>
          <a:xfrm>
            <a:off x="0" y="-21770"/>
            <a:ext cx="12192000" cy="6879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57BB-2A4C-4874-96F4-75660E24FC5E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A59C-A869-4474-A9AD-40C0E500D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0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64" b="5810"/>
          <a:stretch/>
        </p:blipFill>
        <p:spPr>
          <a:xfrm>
            <a:off x="0" y="-21770"/>
            <a:ext cx="12192000" cy="687977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57BB-2A4C-4874-96F4-75660E24FC5E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A59C-A869-4474-A9AD-40C0E500D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02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2E249-E298-4A2D-9FB1-CE15909CF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384E8A-2F01-4010-8D3C-92E386B64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5740B-4EA9-4B4B-BDC8-695D30B69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57BB-2A4C-4874-96F4-75660E24FC5E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B9E26-6F54-47BF-83B6-2DD1FD24F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D923A-050C-401F-A54C-5E8B3146D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A59C-A869-4474-A9AD-40C0E500D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6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64" b="5810"/>
          <a:stretch/>
        </p:blipFill>
        <p:spPr>
          <a:xfrm>
            <a:off x="0" y="-21770"/>
            <a:ext cx="12192000" cy="6879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57BB-2A4C-4874-96F4-75660E24FC5E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A59C-A869-4474-A9AD-40C0E500D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2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64" b="5810"/>
          <a:stretch/>
        </p:blipFill>
        <p:spPr>
          <a:xfrm>
            <a:off x="0" y="-21770"/>
            <a:ext cx="12192000" cy="6879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57BB-2A4C-4874-96F4-75660E24FC5E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A59C-A869-4474-A9AD-40C0E500D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9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64" b="5810"/>
          <a:stretch/>
        </p:blipFill>
        <p:spPr>
          <a:xfrm>
            <a:off x="0" y="-21770"/>
            <a:ext cx="12192000" cy="6879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57BB-2A4C-4874-96F4-75660E24FC5E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A59C-A869-4474-A9AD-40C0E500D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7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64" b="5810"/>
          <a:stretch/>
        </p:blipFill>
        <p:spPr>
          <a:xfrm>
            <a:off x="0" y="-21770"/>
            <a:ext cx="12192000" cy="6879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57BB-2A4C-4874-96F4-75660E24FC5E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A59C-A869-4474-A9AD-40C0E500D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9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64" b="5810"/>
          <a:stretch/>
        </p:blipFill>
        <p:spPr>
          <a:xfrm>
            <a:off x="0" y="-21770"/>
            <a:ext cx="12192000" cy="6879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57BB-2A4C-4874-96F4-75660E24FC5E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A59C-A869-4474-A9AD-40C0E500D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5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64" b="5810"/>
          <a:stretch/>
        </p:blipFill>
        <p:spPr>
          <a:xfrm>
            <a:off x="0" y="-21770"/>
            <a:ext cx="12192000" cy="687977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57BB-2A4C-4874-96F4-75660E24FC5E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A59C-A869-4474-A9AD-40C0E500D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64" b="5810"/>
          <a:stretch/>
        </p:blipFill>
        <p:spPr>
          <a:xfrm>
            <a:off x="0" y="-21770"/>
            <a:ext cx="12192000" cy="6879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57BB-2A4C-4874-96F4-75660E24FC5E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A59C-A869-4474-A9AD-40C0E500D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64" b="5810"/>
          <a:stretch/>
        </p:blipFill>
        <p:spPr>
          <a:xfrm>
            <a:off x="0" y="-21770"/>
            <a:ext cx="12192000" cy="6879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57BB-2A4C-4874-96F4-75660E24FC5E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A59C-A869-4474-A9AD-40C0E500D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4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64" b="5810"/>
          <a:stretch/>
        </p:blipFill>
        <p:spPr>
          <a:xfrm>
            <a:off x="0" y="-21770"/>
            <a:ext cx="12192000" cy="687977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957BB-2A4C-4874-96F4-75660E24FC5E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1A59C-A869-4474-A9AD-40C0E500D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71A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71A3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71A3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71A3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71A3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71A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F9CE8-D255-4205-8B81-DE8249064D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Taking your chapter to the next level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14C425-E79D-4582-BD6C-6A33E253E6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Eric R. Evarts, PSMC</a:t>
            </a:r>
          </a:p>
        </p:txBody>
      </p:sp>
    </p:spTree>
    <p:extLst>
      <p:ext uri="{BB962C8B-B14F-4D97-AF65-F5344CB8AC3E}">
        <p14:creationId xmlns:p14="http://schemas.microsoft.com/office/powerpoint/2010/main" val="1468271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C0D78-576B-402E-BCDA-84EC11CF8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we expect from a chapter?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5AE5C-AED4-4DE2-8D5E-D63B42BFA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and close a chapter from memory</a:t>
            </a:r>
          </a:p>
          <a:p>
            <a:r>
              <a:rPr lang="en-US" dirty="0"/>
              <a:t>Plan the agenda for the meeting</a:t>
            </a:r>
          </a:p>
          <a:p>
            <a:r>
              <a:rPr lang="en-US" dirty="0"/>
              <a:t>Organize their own events</a:t>
            </a:r>
          </a:p>
          <a:p>
            <a:r>
              <a:rPr lang="en-US" dirty="0"/>
              <a:t>Set up a budget for an event/term</a:t>
            </a:r>
          </a:p>
          <a:p>
            <a:r>
              <a:rPr lang="en-US" dirty="0"/>
              <a:t>Communicate with each other</a:t>
            </a:r>
          </a:p>
          <a:p>
            <a:r>
              <a:rPr lang="en-US" dirty="0"/>
              <a:t>Clean up after themselves</a:t>
            </a:r>
          </a:p>
        </p:txBody>
      </p:sp>
    </p:spTree>
    <p:extLst>
      <p:ext uri="{BB962C8B-B14F-4D97-AF65-F5344CB8AC3E}">
        <p14:creationId xmlns:p14="http://schemas.microsoft.com/office/powerpoint/2010/main" val="2062142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87876-2883-4219-9FF2-2C6810B8D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with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0B796-23FA-4D53-BFA4-08E4D2DEE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way your members communicate with each other</a:t>
            </a:r>
          </a:p>
          <a:p>
            <a:pPr lvl="1"/>
            <a:r>
              <a:rPr lang="en-US" sz="2800" dirty="0"/>
              <a:t>JOIN it</a:t>
            </a:r>
          </a:p>
          <a:p>
            <a:r>
              <a:rPr lang="en-US" dirty="0"/>
              <a:t>Keep talking between the 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24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BDD0D-1D8A-40A2-8D9F-CDC6F630B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with Advisors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76AD9-81E8-4D11-B8EB-8811C0EA1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always the same methods as communicating with the members</a:t>
            </a:r>
          </a:p>
        </p:txBody>
      </p:sp>
    </p:spTree>
    <p:extLst>
      <p:ext uri="{BB962C8B-B14F-4D97-AF65-F5344CB8AC3E}">
        <p14:creationId xmlns:p14="http://schemas.microsoft.com/office/powerpoint/2010/main" val="291356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DB9A-EB3A-4081-A16D-315531A2A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you, an advisor, do in the chapter room?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2BB4F-C965-4B6C-9549-6AFCC7F83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Why are we here?</a:t>
            </a:r>
          </a:p>
          <a:p>
            <a:r>
              <a:rPr lang="en-US" dirty="0"/>
              <a:t>To </a:t>
            </a:r>
            <a:r>
              <a:rPr lang="en-US" b="1" dirty="0"/>
              <a:t>support</a:t>
            </a:r>
            <a:r>
              <a:rPr lang="en-US" dirty="0"/>
              <a:t> the young men</a:t>
            </a:r>
          </a:p>
          <a:p>
            <a:r>
              <a:rPr lang="en-US" dirty="0"/>
              <a:t>Things NOT to do:</a:t>
            </a:r>
          </a:p>
          <a:p>
            <a:pPr lvl="1"/>
            <a:r>
              <a:rPr lang="en-US" dirty="0"/>
              <a:t>Talk more than once in a meeting</a:t>
            </a:r>
          </a:p>
          <a:p>
            <a:pPr lvl="1"/>
            <a:r>
              <a:rPr lang="en-US" dirty="0"/>
              <a:t>Set the meeting agenda</a:t>
            </a:r>
          </a:p>
          <a:p>
            <a:pPr lvl="1"/>
            <a:r>
              <a:rPr lang="en-US" dirty="0"/>
              <a:t>Take over the meeting</a:t>
            </a:r>
          </a:p>
          <a:p>
            <a:pPr lvl="1"/>
            <a:r>
              <a:rPr lang="en-US" dirty="0"/>
              <a:t>Have side conversations</a:t>
            </a:r>
          </a:p>
          <a:p>
            <a:r>
              <a:rPr lang="en-US" dirty="0"/>
              <a:t>Things to do:</a:t>
            </a:r>
          </a:p>
          <a:p>
            <a:pPr lvl="1"/>
            <a:r>
              <a:rPr lang="en-US" dirty="0"/>
              <a:t>Only speak when called upon</a:t>
            </a:r>
          </a:p>
          <a:p>
            <a:pPr lvl="1"/>
            <a:r>
              <a:rPr lang="en-US" dirty="0"/>
              <a:t>Make sure the MC has the agenda items before the meeting</a:t>
            </a:r>
          </a:p>
          <a:p>
            <a:pPr lvl="1"/>
            <a:r>
              <a:rPr lang="en-US" dirty="0"/>
              <a:t>Allow the Chapter Advisor to be the only advisor to speak unless given a direct question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18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03731-B3AE-484A-95E8-5A0DDA39C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you never expected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36096-D9EB-4F3C-9503-D1EE8F075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F8A88-97B0-47D4-B6D3-BA2167F9F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am I - DeMolay?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EC53-5BDF-460E-9F99-C1747FE85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20 years of DeMolay experience</a:t>
            </a:r>
          </a:p>
          <a:p>
            <a:r>
              <a:rPr lang="en-US" dirty="0"/>
              <a:t>Past Master Councilor of Marcus Holcomb Chapter</a:t>
            </a:r>
          </a:p>
          <a:p>
            <a:r>
              <a:rPr lang="en-US" dirty="0"/>
              <a:t>Past State Master Councilor of Connecticut DeMolay, 2001-2002</a:t>
            </a:r>
          </a:p>
          <a:p>
            <a:r>
              <a:rPr lang="en-US" dirty="0"/>
              <a:t>Chevalier</a:t>
            </a:r>
          </a:p>
          <a:p>
            <a:r>
              <a:rPr lang="en-US" dirty="0"/>
              <a:t>Active Legion of Honor</a:t>
            </a:r>
          </a:p>
          <a:p>
            <a:r>
              <a:rPr lang="en-US" dirty="0"/>
              <a:t>5 years as an advisor in Pennsylvania</a:t>
            </a:r>
          </a:p>
          <a:p>
            <a:r>
              <a:rPr lang="en-US" dirty="0"/>
              <a:t>5 years as an advisor in Colorado</a:t>
            </a:r>
          </a:p>
          <a:p>
            <a:r>
              <a:rPr lang="en-US" dirty="0"/>
              <a:t>Have served as Chapter Dad and Chapter Chairman</a:t>
            </a:r>
          </a:p>
          <a:p>
            <a:r>
              <a:rPr lang="en-US" dirty="0"/>
              <a:t>Now living in Albany, NY</a:t>
            </a:r>
          </a:p>
        </p:txBody>
      </p:sp>
    </p:spTree>
    <p:extLst>
      <p:ext uri="{BB962C8B-B14F-4D97-AF65-F5344CB8AC3E}">
        <p14:creationId xmlns:p14="http://schemas.microsoft.com/office/powerpoint/2010/main" val="1503125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99214-2FAE-410B-8478-072E82572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am I – Professional?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5BEB1-8C35-4E80-A26E-726760A89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Ph.D. in Physics from Carnegie Mellon University</a:t>
            </a:r>
          </a:p>
          <a:p>
            <a:r>
              <a:rPr lang="en-US" dirty="0"/>
              <a:t>Worked 5 years at the National Institute of Standards and Technology</a:t>
            </a:r>
          </a:p>
          <a:p>
            <a:r>
              <a:rPr lang="en-US" dirty="0"/>
              <a:t>Now at IBM in Albany, NY as the testing lead on a new program</a:t>
            </a:r>
          </a:p>
          <a:p>
            <a:r>
              <a:rPr lang="en-US" dirty="0"/>
              <a:t>Specialty is really tiny magnets</a:t>
            </a:r>
          </a:p>
          <a:p>
            <a:endParaRPr lang="en-US" dirty="0"/>
          </a:p>
          <a:p>
            <a:r>
              <a:rPr lang="en-US" dirty="0"/>
              <a:t>Experimentation, data collection, and analysis – applied to DeMolay</a:t>
            </a:r>
          </a:p>
        </p:txBody>
      </p:sp>
    </p:spTree>
    <p:extLst>
      <p:ext uri="{BB962C8B-B14F-4D97-AF65-F5344CB8AC3E}">
        <p14:creationId xmlns:p14="http://schemas.microsoft.com/office/powerpoint/2010/main" val="1652870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BA71F-C7C7-4685-B744-F8BCDAEF4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 #1 goal as advisors?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49C7D-15E2-44B2-A8D8-AA838DC48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 safe environment for our young men to _________ </a:t>
            </a:r>
          </a:p>
          <a:p>
            <a:pPr marL="0" indent="0" algn="ctr">
              <a:buNone/>
            </a:pPr>
            <a:r>
              <a:rPr lang="en-US" sz="5400" b="1" dirty="0"/>
              <a:t>fail</a:t>
            </a:r>
          </a:p>
          <a:p>
            <a:pPr marL="0" indent="0" algn="ctr">
              <a:buNone/>
            </a:pPr>
            <a:r>
              <a:rPr lang="en-US" sz="4000" b="1" dirty="0"/>
              <a:t>and</a:t>
            </a:r>
          </a:p>
          <a:p>
            <a:pPr marL="0" indent="0" algn="ctr">
              <a:buNone/>
            </a:pPr>
            <a:r>
              <a:rPr lang="en-US" sz="5400" b="1" dirty="0"/>
              <a:t>learn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654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E6599-4519-46D2-BE4B-7CAD41912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chapter success?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B35D5-8D8B-4246-82A6-FBC3CE4C9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Membership?</a:t>
            </a:r>
          </a:p>
          <a:p>
            <a:r>
              <a:rPr lang="en-US" dirty="0"/>
              <a:t>Training young men?</a:t>
            </a:r>
          </a:p>
          <a:p>
            <a:r>
              <a:rPr lang="en-US" dirty="0"/>
              <a:t>Running a solid program?</a:t>
            </a:r>
          </a:p>
          <a:p>
            <a:r>
              <a:rPr lang="en-US" dirty="0"/>
              <a:t>Upholding the precepts?</a:t>
            </a:r>
          </a:p>
        </p:txBody>
      </p:sp>
    </p:spTree>
    <p:extLst>
      <p:ext uri="{BB962C8B-B14F-4D97-AF65-F5344CB8AC3E}">
        <p14:creationId xmlns:p14="http://schemas.microsoft.com/office/powerpoint/2010/main" val="133728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FF519-DAED-49F2-8AEC-4748391FD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Raising the bar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67974-5B64-4730-9B6D-D719C6E7C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is your chapter today?</a:t>
            </a:r>
          </a:p>
          <a:p>
            <a:r>
              <a:rPr lang="en-US" dirty="0"/>
              <a:t>Where do you want your chapter to be?</a:t>
            </a:r>
          </a:p>
          <a:p>
            <a:r>
              <a:rPr lang="en-US" dirty="0"/>
              <a:t>How can we facilitate that journey?</a:t>
            </a:r>
          </a:p>
          <a:p>
            <a:r>
              <a:rPr lang="en-US" dirty="0"/>
              <a:t>What is the role of the Advisor in the journey?</a:t>
            </a:r>
          </a:p>
        </p:txBody>
      </p:sp>
    </p:spTree>
    <p:extLst>
      <p:ext uri="{BB962C8B-B14F-4D97-AF65-F5344CB8AC3E}">
        <p14:creationId xmlns:p14="http://schemas.microsoft.com/office/powerpoint/2010/main" val="4234402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4E4A8-CCF3-4AB6-BE1D-BCDFB3A81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with member and advisors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7F52D-1F34-40EC-9F0C-EA78CB2D9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communicate:</a:t>
            </a:r>
          </a:p>
          <a:p>
            <a:pPr lvl="1"/>
            <a:r>
              <a:rPr lang="en-US" sz="2800" dirty="0"/>
              <a:t>Inside the chapter room</a:t>
            </a:r>
          </a:p>
          <a:p>
            <a:pPr lvl="1"/>
            <a:r>
              <a:rPr lang="en-US" sz="2800" dirty="0"/>
              <a:t>Outside the chapter room</a:t>
            </a:r>
          </a:p>
          <a:p>
            <a:pPr lvl="1"/>
            <a:r>
              <a:rPr lang="en-US" sz="2800" dirty="0"/>
              <a:t>Between events</a:t>
            </a:r>
          </a:p>
          <a:p>
            <a:r>
              <a:rPr lang="en-US" dirty="0"/>
              <a:t>How frequently do you communicate?</a:t>
            </a:r>
          </a:p>
          <a:p>
            <a:r>
              <a:rPr lang="en-US" dirty="0"/>
              <a:t>What do you communicate about?</a:t>
            </a:r>
          </a:p>
        </p:txBody>
      </p:sp>
    </p:spTree>
    <p:extLst>
      <p:ext uri="{BB962C8B-B14F-4D97-AF65-F5344CB8AC3E}">
        <p14:creationId xmlns:p14="http://schemas.microsoft.com/office/powerpoint/2010/main" val="125534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4256A-0AEF-4D55-9B21-4C9EE6F72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07280-CEA0-44E6-9C0D-49FD37C98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Report back top 2 answers per group</a:t>
            </a:r>
          </a:p>
          <a:p>
            <a:r>
              <a:rPr lang="en-US" dirty="0"/>
              <a:t>1,4:How do you raise the bar for your chapter?</a:t>
            </a:r>
          </a:p>
          <a:p>
            <a:r>
              <a:rPr lang="en-US" dirty="0"/>
              <a:t>2,5:How do you communicate with your chapter?</a:t>
            </a:r>
          </a:p>
          <a:p>
            <a:r>
              <a:rPr lang="en-US" dirty="0"/>
              <a:t>3,6:How do you communicate with your fellow advisors?</a:t>
            </a:r>
          </a:p>
          <a:p>
            <a:endParaRPr lang="en-US" dirty="0"/>
          </a:p>
          <a:p>
            <a:r>
              <a:rPr lang="en-US" dirty="0"/>
              <a:t>All: Questions you never expected from a DeMolay</a:t>
            </a:r>
          </a:p>
        </p:txBody>
      </p:sp>
    </p:spTree>
    <p:extLst>
      <p:ext uri="{BB962C8B-B14F-4D97-AF65-F5344CB8AC3E}">
        <p14:creationId xmlns:p14="http://schemas.microsoft.com/office/powerpoint/2010/main" val="969564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4C47B-A232-4F9C-B6CD-0E803AF9E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Raising the Bar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89D86-5761-49A9-862A-1D771D2C6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Never let the chapter reach the bar</a:t>
            </a:r>
          </a:p>
          <a:p>
            <a:r>
              <a:rPr lang="en-US" dirty="0"/>
              <a:t>When they get close to the bar, simply raise it without telling the members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5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eMolay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Molay Wide" id="{41A85503-CC2D-485A-B572-B744186511CC}" vid="{5766932E-07E0-4797-9FB5-625CBC655A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DeMolay Wide</Template>
  <TotalTime>1945</TotalTime>
  <Words>578</Words>
  <Application>Microsoft Office PowerPoint</Application>
  <PresentationFormat>Widescreen</PresentationFormat>
  <Paragraphs>85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DeMolay Wide</vt:lpstr>
      <vt:lpstr>Taking your chapter to the next level</vt:lpstr>
      <vt:lpstr>Who am I - DeMolay?</vt:lpstr>
      <vt:lpstr>Who am I – Professional?</vt:lpstr>
      <vt:lpstr>What is our #1 goal as advisors?</vt:lpstr>
      <vt:lpstr>What is chapter success?</vt:lpstr>
      <vt:lpstr>Raising the bar</vt:lpstr>
      <vt:lpstr>Communication with member and advisors</vt:lpstr>
      <vt:lpstr>Break Out</vt:lpstr>
      <vt:lpstr>Raising the Bar</vt:lpstr>
      <vt:lpstr>What should we expect from a chapter?</vt:lpstr>
      <vt:lpstr>Communication with Members</vt:lpstr>
      <vt:lpstr>Communication with Advisors</vt:lpstr>
      <vt:lpstr>What do you, an advisor, do in the chapter room?</vt:lpstr>
      <vt:lpstr>Questions you never expected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your chapter to the next level: Raising the bar</dc:title>
  <dc:creator>Eric Evarts</dc:creator>
  <cp:lastModifiedBy>Eric Evarts</cp:lastModifiedBy>
  <cp:revision>26</cp:revision>
  <dcterms:created xsi:type="dcterms:W3CDTF">2017-09-30T12:58:59Z</dcterms:created>
  <dcterms:modified xsi:type="dcterms:W3CDTF">2017-10-01T21:24:58Z</dcterms:modified>
</cp:coreProperties>
</file>