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69" r:id="rId4"/>
    <p:sldId id="270" r:id="rId5"/>
    <p:sldId id="273" r:id="rId6"/>
    <p:sldId id="271" r:id="rId7"/>
    <p:sldId id="277" r:id="rId8"/>
    <p:sldId id="276" r:id="rId9"/>
    <p:sldId id="292" r:id="rId10"/>
    <p:sldId id="278" r:id="rId11"/>
    <p:sldId id="280" r:id="rId12"/>
    <p:sldId id="279" r:id="rId13"/>
    <p:sldId id="293" r:id="rId14"/>
    <p:sldId id="283" r:id="rId15"/>
    <p:sldId id="281" r:id="rId16"/>
    <p:sldId id="282" r:id="rId17"/>
    <p:sldId id="284" r:id="rId18"/>
    <p:sldId id="285" r:id="rId19"/>
    <p:sldId id="286" r:id="rId20"/>
    <p:sldId id="287" r:id="rId21"/>
    <p:sldId id="288" r:id="rId22"/>
    <p:sldId id="289"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78"/>
    <a:srgbClr val="071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98" d="100"/>
          <a:sy n="98" d="100"/>
        </p:scale>
        <p:origin x="504"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D1135-AF39-4AE0-8D96-374D2D2B0BF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03262559-A286-4120-9EAA-9050A7EE192D}">
      <dgm:prSet/>
      <dgm:spPr/>
      <dgm:t>
        <a:bodyPr/>
        <a:lstStyle/>
        <a:p>
          <a:r>
            <a:rPr lang="en-US" dirty="0"/>
            <a:t>Centennial MSA’s</a:t>
          </a:r>
        </a:p>
      </dgm:t>
    </dgm:pt>
    <dgm:pt modelId="{3EA8D8F6-D5E9-41EC-BE84-8DCE1CE98578}" type="parTrans" cxnId="{8CDE346E-AC71-476C-9D60-4E525A4A403C}">
      <dgm:prSet/>
      <dgm:spPr/>
      <dgm:t>
        <a:bodyPr/>
        <a:lstStyle/>
        <a:p>
          <a:endParaRPr lang="en-US"/>
        </a:p>
      </dgm:t>
    </dgm:pt>
    <dgm:pt modelId="{62555BF2-D0BC-4B73-96D9-B97A872C2F16}" type="sibTrans" cxnId="{8CDE346E-AC71-476C-9D60-4E525A4A403C}">
      <dgm:prSet/>
      <dgm:spPr/>
      <dgm:t>
        <a:bodyPr/>
        <a:lstStyle/>
        <a:p>
          <a:endParaRPr lang="en-US"/>
        </a:p>
      </dgm:t>
    </dgm:pt>
    <dgm:pt modelId="{15D27935-6D2D-4022-936E-49F9888C7F05}">
      <dgm:prSet/>
      <dgm:spPr/>
      <dgm:t>
        <a:bodyPr/>
        <a:lstStyle/>
        <a:p>
          <a:r>
            <a:rPr lang="en-US" dirty="0"/>
            <a:t>Pro Awards</a:t>
          </a:r>
        </a:p>
      </dgm:t>
    </dgm:pt>
    <dgm:pt modelId="{F557924F-8544-495C-B845-0684136570E1}" type="parTrans" cxnId="{913DC739-51E4-4AC2-A653-504A86A4373D}">
      <dgm:prSet/>
      <dgm:spPr/>
      <dgm:t>
        <a:bodyPr/>
        <a:lstStyle/>
        <a:p>
          <a:endParaRPr lang="en-US"/>
        </a:p>
      </dgm:t>
    </dgm:pt>
    <dgm:pt modelId="{E99BC5DF-75E1-42D9-B480-321C5156B5F0}" type="sibTrans" cxnId="{913DC739-51E4-4AC2-A653-504A86A4373D}">
      <dgm:prSet/>
      <dgm:spPr/>
      <dgm:t>
        <a:bodyPr/>
        <a:lstStyle/>
        <a:p>
          <a:endParaRPr lang="en-US"/>
        </a:p>
      </dgm:t>
    </dgm:pt>
    <dgm:pt modelId="{4636D53E-9C7C-4BA4-94B7-2B3088C202B1}">
      <dgm:prSet/>
      <dgm:spPr/>
      <dgm:t>
        <a:bodyPr/>
        <a:lstStyle/>
        <a:p>
          <a:r>
            <a:rPr lang="en-US" dirty="0"/>
            <a:t>Session activities</a:t>
          </a:r>
        </a:p>
      </dgm:t>
    </dgm:pt>
    <dgm:pt modelId="{585FDA02-F8F3-40D8-B991-732D1E8E2268}" type="parTrans" cxnId="{16DB0A08-D7E0-4B3F-8E81-33D1B548C2E6}">
      <dgm:prSet/>
      <dgm:spPr/>
      <dgm:t>
        <a:bodyPr/>
        <a:lstStyle/>
        <a:p>
          <a:endParaRPr lang="en-US"/>
        </a:p>
      </dgm:t>
    </dgm:pt>
    <dgm:pt modelId="{8D05BA28-37AE-4A79-A89B-5DD29FA3CD4D}" type="sibTrans" cxnId="{16DB0A08-D7E0-4B3F-8E81-33D1B548C2E6}">
      <dgm:prSet/>
      <dgm:spPr/>
      <dgm:t>
        <a:bodyPr/>
        <a:lstStyle/>
        <a:p>
          <a:endParaRPr lang="en-US"/>
        </a:p>
      </dgm:t>
    </dgm:pt>
    <dgm:pt modelId="{433E9DEC-F098-427E-B824-33269078005A}">
      <dgm:prSet/>
      <dgm:spPr/>
      <dgm:t>
        <a:bodyPr/>
        <a:lstStyle/>
        <a:p>
          <a:r>
            <a:rPr lang="en-US" dirty="0"/>
            <a:t>World Wide Initiation</a:t>
          </a:r>
        </a:p>
      </dgm:t>
    </dgm:pt>
    <dgm:pt modelId="{D2C736F5-5382-4E7C-8354-DF6AB23A13A4}" type="parTrans" cxnId="{C6383BEC-16EB-48C8-A366-2F0C93FEAC7D}">
      <dgm:prSet/>
      <dgm:spPr/>
      <dgm:t>
        <a:bodyPr/>
        <a:lstStyle/>
        <a:p>
          <a:endParaRPr lang="en-US"/>
        </a:p>
      </dgm:t>
    </dgm:pt>
    <dgm:pt modelId="{F009E5EC-3652-4E0B-8CBE-C02E76425347}" type="sibTrans" cxnId="{C6383BEC-16EB-48C8-A366-2F0C93FEAC7D}">
      <dgm:prSet/>
      <dgm:spPr/>
      <dgm:t>
        <a:bodyPr/>
        <a:lstStyle/>
        <a:p>
          <a:endParaRPr lang="en-US"/>
        </a:p>
      </dgm:t>
    </dgm:pt>
    <dgm:pt modelId="{F1016A90-6224-4E1B-9CA2-375327AEC801}">
      <dgm:prSet/>
      <dgm:spPr/>
      <dgm:t>
        <a:bodyPr/>
        <a:lstStyle/>
        <a:p>
          <a:r>
            <a:rPr lang="en-US" dirty="0"/>
            <a:t>Let’s get to work!</a:t>
          </a:r>
        </a:p>
      </dgm:t>
    </dgm:pt>
    <dgm:pt modelId="{C6139128-55BF-452F-8D02-58CDFDF73F7B}" type="parTrans" cxnId="{1B7736D3-2091-40A1-89CC-46FEBDF3FBBD}">
      <dgm:prSet/>
      <dgm:spPr/>
      <dgm:t>
        <a:bodyPr/>
        <a:lstStyle/>
        <a:p>
          <a:endParaRPr lang="en-US"/>
        </a:p>
      </dgm:t>
    </dgm:pt>
    <dgm:pt modelId="{345E71F7-25B5-4F26-8A6D-F3E32DE9412D}" type="sibTrans" cxnId="{1B7736D3-2091-40A1-89CC-46FEBDF3FBBD}">
      <dgm:prSet/>
      <dgm:spPr/>
      <dgm:t>
        <a:bodyPr/>
        <a:lstStyle/>
        <a:p>
          <a:endParaRPr lang="en-US"/>
        </a:p>
      </dgm:t>
    </dgm:pt>
    <dgm:pt modelId="{018F56AB-26EB-2942-B852-1087909675F5}" type="pres">
      <dgm:prSet presAssocID="{EF6D1135-AF39-4AE0-8D96-374D2D2B0BFF}" presName="vert0" presStyleCnt="0">
        <dgm:presLayoutVars>
          <dgm:dir/>
          <dgm:animOne val="branch"/>
          <dgm:animLvl val="lvl"/>
        </dgm:presLayoutVars>
      </dgm:prSet>
      <dgm:spPr/>
    </dgm:pt>
    <dgm:pt modelId="{24C8F3E9-2693-B248-BA68-785CFE444F51}" type="pres">
      <dgm:prSet presAssocID="{03262559-A286-4120-9EAA-9050A7EE192D}" presName="thickLine" presStyleLbl="alignNode1" presStyleIdx="0" presStyleCnt="5"/>
      <dgm:spPr/>
    </dgm:pt>
    <dgm:pt modelId="{5EBA44C4-68A4-6B4D-988C-5A0E326B31F1}" type="pres">
      <dgm:prSet presAssocID="{03262559-A286-4120-9EAA-9050A7EE192D}" presName="horz1" presStyleCnt="0"/>
      <dgm:spPr/>
    </dgm:pt>
    <dgm:pt modelId="{5B64FB14-CB1D-4344-BF8B-B802E1534092}" type="pres">
      <dgm:prSet presAssocID="{03262559-A286-4120-9EAA-9050A7EE192D}" presName="tx1" presStyleLbl="revTx" presStyleIdx="0" presStyleCnt="5"/>
      <dgm:spPr/>
    </dgm:pt>
    <dgm:pt modelId="{C22337D6-6ABF-9B46-A2C5-88E75E9210B5}" type="pres">
      <dgm:prSet presAssocID="{03262559-A286-4120-9EAA-9050A7EE192D}" presName="vert1" presStyleCnt="0"/>
      <dgm:spPr/>
    </dgm:pt>
    <dgm:pt modelId="{37032D2D-B024-C24E-AF92-3D9D44C4A68B}" type="pres">
      <dgm:prSet presAssocID="{15D27935-6D2D-4022-936E-49F9888C7F05}" presName="thickLine" presStyleLbl="alignNode1" presStyleIdx="1" presStyleCnt="5"/>
      <dgm:spPr/>
    </dgm:pt>
    <dgm:pt modelId="{2ECA0761-E5FA-6748-AEB2-BEC9BDEB71D0}" type="pres">
      <dgm:prSet presAssocID="{15D27935-6D2D-4022-936E-49F9888C7F05}" presName="horz1" presStyleCnt="0"/>
      <dgm:spPr/>
    </dgm:pt>
    <dgm:pt modelId="{AE4E0B80-5C69-D248-92B3-8BDE20C542CC}" type="pres">
      <dgm:prSet presAssocID="{15D27935-6D2D-4022-936E-49F9888C7F05}" presName="tx1" presStyleLbl="revTx" presStyleIdx="1" presStyleCnt="5"/>
      <dgm:spPr/>
    </dgm:pt>
    <dgm:pt modelId="{4B1E4670-FE31-D44D-8B29-245FB75FB5CC}" type="pres">
      <dgm:prSet presAssocID="{15D27935-6D2D-4022-936E-49F9888C7F05}" presName="vert1" presStyleCnt="0"/>
      <dgm:spPr/>
    </dgm:pt>
    <dgm:pt modelId="{0F555BBF-325D-2C41-B7BD-2C7322A2CC02}" type="pres">
      <dgm:prSet presAssocID="{4636D53E-9C7C-4BA4-94B7-2B3088C202B1}" presName="thickLine" presStyleLbl="alignNode1" presStyleIdx="2" presStyleCnt="5"/>
      <dgm:spPr/>
    </dgm:pt>
    <dgm:pt modelId="{F2E329E2-6222-4842-A253-664DF8274FE6}" type="pres">
      <dgm:prSet presAssocID="{4636D53E-9C7C-4BA4-94B7-2B3088C202B1}" presName="horz1" presStyleCnt="0"/>
      <dgm:spPr/>
    </dgm:pt>
    <dgm:pt modelId="{0D0EEA8B-7759-7E42-8BF4-1F91D08474D3}" type="pres">
      <dgm:prSet presAssocID="{4636D53E-9C7C-4BA4-94B7-2B3088C202B1}" presName="tx1" presStyleLbl="revTx" presStyleIdx="2" presStyleCnt="5"/>
      <dgm:spPr/>
    </dgm:pt>
    <dgm:pt modelId="{76644FD6-7F8F-354E-A207-0A036D42891E}" type="pres">
      <dgm:prSet presAssocID="{4636D53E-9C7C-4BA4-94B7-2B3088C202B1}" presName="vert1" presStyleCnt="0"/>
      <dgm:spPr/>
    </dgm:pt>
    <dgm:pt modelId="{2F616310-15F3-B94F-A673-2EAC93BC9FA0}" type="pres">
      <dgm:prSet presAssocID="{433E9DEC-F098-427E-B824-33269078005A}" presName="thickLine" presStyleLbl="alignNode1" presStyleIdx="3" presStyleCnt="5"/>
      <dgm:spPr/>
    </dgm:pt>
    <dgm:pt modelId="{2D5018D7-F461-3E41-A60D-C0AC183845D1}" type="pres">
      <dgm:prSet presAssocID="{433E9DEC-F098-427E-B824-33269078005A}" presName="horz1" presStyleCnt="0"/>
      <dgm:spPr/>
    </dgm:pt>
    <dgm:pt modelId="{96979193-2F25-3046-AF33-9D079BE4E6B4}" type="pres">
      <dgm:prSet presAssocID="{433E9DEC-F098-427E-B824-33269078005A}" presName="tx1" presStyleLbl="revTx" presStyleIdx="3" presStyleCnt="5"/>
      <dgm:spPr/>
    </dgm:pt>
    <dgm:pt modelId="{C8D8F07B-B493-D140-8833-79A9E3FCF53E}" type="pres">
      <dgm:prSet presAssocID="{433E9DEC-F098-427E-B824-33269078005A}" presName="vert1" presStyleCnt="0"/>
      <dgm:spPr/>
    </dgm:pt>
    <dgm:pt modelId="{98D0AAEB-C0CC-D543-8268-82D56C90F135}" type="pres">
      <dgm:prSet presAssocID="{F1016A90-6224-4E1B-9CA2-375327AEC801}" presName="thickLine" presStyleLbl="alignNode1" presStyleIdx="4" presStyleCnt="5"/>
      <dgm:spPr/>
    </dgm:pt>
    <dgm:pt modelId="{933CCD45-2D5E-4543-847C-952782E633AB}" type="pres">
      <dgm:prSet presAssocID="{F1016A90-6224-4E1B-9CA2-375327AEC801}" presName="horz1" presStyleCnt="0"/>
      <dgm:spPr/>
    </dgm:pt>
    <dgm:pt modelId="{F35B71FB-A89B-BF48-A386-7B88A9A88949}" type="pres">
      <dgm:prSet presAssocID="{F1016A90-6224-4E1B-9CA2-375327AEC801}" presName="tx1" presStyleLbl="revTx" presStyleIdx="4" presStyleCnt="5"/>
      <dgm:spPr/>
    </dgm:pt>
    <dgm:pt modelId="{823D15FD-3F81-9445-A5A0-B938B2B60A28}" type="pres">
      <dgm:prSet presAssocID="{F1016A90-6224-4E1B-9CA2-375327AEC801}" presName="vert1" presStyleCnt="0"/>
      <dgm:spPr/>
    </dgm:pt>
  </dgm:ptLst>
  <dgm:cxnLst>
    <dgm:cxn modelId="{16DB0A08-D7E0-4B3F-8E81-33D1B548C2E6}" srcId="{EF6D1135-AF39-4AE0-8D96-374D2D2B0BFF}" destId="{4636D53E-9C7C-4BA4-94B7-2B3088C202B1}" srcOrd="2" destOrd="0" parTransId="{585FDA02-F8F3-40D8-B991-732D1E8E2268}" sibTransId="{8D05BA28-37AE-4A79-A89B-5DD29FA3CD4D}"/>
    <dgm:cxn modelId="{8AED3229-6C77-9C48-A433-AFAD3E79CB93}" type="presOf" srcId="{F1016A90-6224-4E1B-9CA2-375327AEC801}" destId="{F35B71FB-A89B-BF48-A386-7B88A9A88949}" srcOrd="0" destOrd="0" presId="urn:microsoft.com/office/officeart/2008/layout/LinedList"/>
    <dgm:cxn modelId="{913DC739-51E4-4AC2-A653-504A86A4373D}" srcId="{EF6D1135-AF39-4AE0-8D96-374D2D2B0BFF}" destId="{15D27935-6D2D-4022-936E-49F9888C7F05}" srcOrd="1" destOrd="0" parTransId="{F557924F-8544-495C-B845-0684136570E1}" sibTransId="{E99BC5DF-75E1-42D9-B480-321C5156B5F0}"/>
    <dgm:cxn modelId="{4EB4794F-321C-BB40-8B9C-5DF6A9CDCE03}" type="presOf" srcId="{03262559-A286-4120-9EAA-9050A7EE192D}" destId="{5B64FB14-CB1D-4344-BF8B-B802E1534092}" srcOrd="0" destOrd="0" presId="urn:microsoft.com/office/officeart/2008/layout/LinedList"/>
    <dgm:cxn modelId="{8CDE346E-AC71-476C-9D60-4E525A4A403C}" srcId="{EF6D1135-AF39-4AE0-8D96-374D2D2B0BFF}" destId="{03262559-A286-4120-9EAA-9050A7EE192D}" srcOrd="0" destOrd="0" parTransId="{3EA8D8F6-D5E9-41EC-BE84-8DCE1CE98578}" sibTransId="{62555BF2-D0BC-4B73-96D9-B97A872C2F16}"/>
    <dgm:cxn modelId="{ADF1E079-07B0-8344-BD4F-5574C766B5EE}" type="presOf" srcId="{EF6D1135-AF39-4AE0-8D96-374D2D2B0BFF}" destId="{018F56AB-26EB-2942-B852-1087909675F5}" srcOrd="0" destOrd="0" presId="urn:microsoft.com/office/officeart/2008/layout/LinedList"/>
    <dgm:cxn modelId="{33F5D688-F34D-8E47-BF6C-BCEA9F118D93}" type="presOf" srcId="{15D27935-6D2D-4022-936E-49F9888C7F05}" destId="{AE4E0B80-5C69-D248-92B3-8BDE20C542CC}" srcOrd="0" destOrd="0" presId="urn:microsoft.com/office/officeart/2008/layout/LinedList"/>
    <dgm:cxn modelId="{10FC9CC4-5922-0943-B455-E899E8AD45A0}" type="presOf" srcId="{4636D53E-9C7C-4BA4-94B7-2B3088C202B1}" destId="{0D0EEA8B-7759-7E42-8BF4-1F91D08474D3}" srcOrd="0" destOrd="0" presId="urn:microsoft.com/office/officeart/2008/layout/LinedList"/>
    <dgm:cxn modelId="{1B7736D3-2091-40A1-89CC-46FEBDF3FBBD}" srcId="{EF6D1135-AF39-4AE0-8D96-374D2D2B0BFF}" destId="{F1016A90-6224-4E1B-9CA2-375327AEC801}" srcOrd="4" destOrd="0" parTransId="{C6139128-55BF-452F-8D02-58CDFDF73F7B}" sibTransId="{345E71F7-25B5-4F26-8A6D-F3E32DE9412D}"/>
    <dgm:cxn modelId="{323840EA-D7D2-3740-8A78-8F10636B85F2}" type="presOf" srcId="{433E9DEC-F098-427E-B824-33269078005A}" destId="{96979193-2F25-3046-AF33-9D079BE4E6B4}" srcOrd="0" destOrd="0" presId="urn:microsoft.com/office/officeart/2008/layout/LinedList"/>
    <dgm:cxn modelId="{C6383BEC-16EB-48C8-A366-2F0C93FEAC7D}" srcId="{EF6D1135-AF39-4AE0-8D96-374D2D2B0BFF}" destId="{433E9DEC-F098-427E-B824-33269078005A}" srcOrd="3" destOrd="0" parTransId="{D2C736F5-5382-4E7C-8354-DF6AB23A13A4}" sibTransId="{F009E5EC-3652-4E0B-8CBE-C02E76425347}"/>
    <dgm:cxn modelId="{D9BA6056-0BCA-604E-B7A9-5D62313EB982}" type="presParOf" srcId="{018F56AB-26EB-2942-B852-1087909675F5}" destId="{24C8F3E9-2693-B248-BA68-785CFE444F51}" srcOrd="0" destOrd="0" presId="urn:microsoft.com/office/officeart/2008/layout/LinedList"/>
    <dgm:cxn modelId="{71D82BC4-D030-794E-80AC-D08A5CA70F07}" type="presParOf" srcId="{018F56AB-26EB-2942-B852-1087909675F5}" destId="{5EBA44C4-68A4-6B4D-988C-5A0E326B31F1}" srcOrd="1" destOrd="0" presId="urn:microsoft.com/office/officeart/2008/layout/LinedList"/>
    <dgm:cxn modelId="{DCC7C201-21C9-D347-B675-E2D079E6EB57}" type="presParOf" srcId="{5EBA44C4-68A4-6B4D-988C-5A0E326B31F1}" destId="{5B64FB14-CB1D-4344-BF8B-B802E1534092}" srcOrd="0" destOrd="0" presId="urn:microsoft.com/office/officeart/2008/layout/LinedList"/>
    <dgm:cxn modelId="{6ADA0317-CAC7-6046-8D87-8C62A348E029}" type="presParOf" srcId="{5EBA44C4-68A4-6B4D-988C-5A0E326B31F1}" destId="{C22337D6-6ABF-9B46-A2C5-88E75E9210B5}" srcOrd="1" destOrd="0" presId="urn:microsoft.com/office/officeart/2008/layout/LinedList"/>
    <dgm:cxn modelId="{2BD3489A-601F-FB4E-9677-B224067B5CB5}" type="presParOf" srcId="{018F56AB-26EB-2942-B852-1087909675F5}" destId="{37032D2D-B024-C24E-AF92-3D9D44C4A68B}" srcOrd="2" destOrd="0" presId="urn:microsoft.com/office/officeart/2008/layout/LinedList"/>
    <dgm:cxn modelId="{75C2164D-0FE3-5044-AF14-619F4211B299}" type="presParOf" srcId="{018F56AB-26EB-2942-B852-1087909675F5}" destId="{2ECA0761-E5FA-6748-AEB2-BEC9BDEB71D0}" srcOrd="3" destOrd="0" presId="urn:microsoft.com/office/officeart/2008/layout/LinedList"/>
    <dgm:cxn modelId="{3A7B8B24-FEC7-6E4F-86E5-0F41F830B973}" type="presParOf" srcId="{2ECA0761-E5FA-6748-AEB2-BEC9BDEB71D0}" destId="{AE4E0B80-5C69-D248-92B3-8BDE20C542CC}" srcOrd="0" destOrd="0" presId="urn:microsoft.com/office/officeart/2008/layout/LinedList"/>
    <dgm:cxn modelId="{DDE15C6D-5E70-7F48-B1B5-B5F5B4036DD1}" type="presParOf" srcId="{2ECA0761-E5FA-6748-AEB2-BEC9BDEB71D0}" destId="{4B1E4670-FE31-D44D-8B29-245FB75FB5CC}" srcOrd="1" destOrd="0" presId="urn:microsoft.com/office/officeart/2008/layout/LinedList"/>
    <dgm:cxn modelId="{ECC1CD3F-97BF-194F-9AF8-5D24CE232294}" type="presParOf" srcId="{018F56AB-26EB-2942-B852-1087909675F5}" destId="{0F555BBF-325D-2C41-B7BD-2C7322A2CC02}" srcOrd="4" destOrd="0" presId="urn:microsoft.com/office/officeart/2008/layout/LinedList"/>
    <dgm:cxn modelId="{9825CCE4-1174-7346-AFD2-BB55A7EFD918}" type="presParOf" srcId="{018F56AB-26EB-2942-B852-1087909675F5}" destId="{F2E329E2-6222-4842-A253-664DF8274FE6}" srcOrd="5" destOrd="0" presId="urn:microsoft.com/office/officeart/2008/layout/LinedList"/>
    <dgm:cxn modelId="{8838C213-D8A6-7349-84D7-FA04855B017A}" type="presParOf" srcId="{F2E329E2-6222-4842-A253-664DF8274FE6}" destId="{0D0EEA8B-7759-7E42-8BF4-1F91D08474D3}" srcOrd="0" destOrd="0" presId="urn:microsoft.com/office/officeart/2008/layout/LinedList"/>
    <dgm:cxn modelId="{22547085-C63E-2941-8683-A3A34DD687A5}" type="presParOf" srcId="{F2E329E2-6222-4842-A253-664DF8274FE6}" destId="{76644FD6-7F8F-354E-A207-0A036D42891E}" srcOrd="1" destOrd="0" presId="urn:microsoft.com/office/officeart/2008/layout/LinedList"/>
    <dgm:cxn modelId="{44B760FD-E304-1C40-96A3-8946B3BCF2A1}" type="presParOf" srcId="{018F56AB-26EB-2942-B852-1087909675F5}" destId="{2F616310-15F3-B94F-A673-2EAC93BC9FA0}" srcOrd="6" destOrd="0" presId="urn:microsoft.com/office/officeart/2008/layout/LinedList"/>
    <dgm:cxn modelId="{2152CD4C-FAEC-E24C-BBBF-E74BEC977FCC}" type="presParOf" srcId="{018F56AB-26EB-2942-B852-1087909675F5}" destId="{2D5018D7-F461-3E41-A60D-C0AC183845D1}" srcOrd="7" destOrd="0" presId="urn:microsoft.com/office/officeart/2008/layout/LinedList"/>
    <dgm:cxn modelId="{9ECBD691-D83E-7C46-B0F7-C1664858D689}" type="presParOf" srcId="{2D5018D7-F461-3E41-A60D-C0AC183845D1}" destId="{96979193-2F25-3046-AF33-9D079BE4E6B4}" srcOrd="0" destOrd="0" presId="urn:microsoft.com/office/officeart/2008/layout/LinedList"/>
    <dgm:cxn modelId="{A7CF2E11-62A9-2941-80E4-AC9B5616B996}" type="presParOf" srcId="{2D5018D7-F461-3E41-A60D-C0AC183845D1}" destId="{C8D8F07B-B493-D140-8833-79A9E3FCF53E}" srcOrd="1" destOrd="0" presId="urn:microsoft.com/office/officeart/2008/layout/LinedList"/>
    <dgm:cxn modelId="{2AFA2FBF-35B6-B542-8D5C-4EB42CE28547}" type="presParOf" srcId="{018F56AB-26EB-2942-B852-1087909675F5}" destId="{98D0AAEB-C0CC-D543-8268-82D56C90F135}" srcOrd="8" destOrd="0" presId="urn:microsoft.com/office/officeart/2008/layout/LinedList"/>
    <dgm:cxn modelId="{144404ED-5195-844C-B51E-37DD14B5331F}" type="presParOf" srcId="{018F56AB-26EB-2942-B852-1087909675F5}" destId="{933CCD45-2D5E-4543-847C-952782E633AB}" srcOrd="9" destOrd="0" presId="urn:microsoft.com/office/officeart/2008/layout/LinedList"/>
    <dgm:cxn modelId="{15701111-984F-354E-898F-27AE1D0484B5}" type="presParOf" srcId="{933CCD45-2D5E-4543-847C-952782E633AB}" destId="{F35B71FB-A89B-BF48-A386-7B88A9A88949}" srcOrd="0" destOrd="0" presId="urn:microsoft.com/office/officeart/2008/layout/LinedList"/>
    <dgm:cxn modelId="{B3D191EC-A9DD-BD48-97EE-A9A2EF1642AF}" type="presParOf" srcId="{933CCD45-2D5E-4543-847C-952782E633AB}" destId="{823D15FD-3F81-9445-A5A0-B938B2B60A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8F3E9-2693-B248-BA68-785CFE444F51}">
      <dsp:nvSpPr>
        <dsp:cNvPr id="0" name=""/>
        <dsp:cNvSpPr/>
      </dsp:nvSpPr>
      <dsp:spPr>
        <a:xfrm>
          <a:off x="0" y="623"/>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4FB14-CB1D-4344-BF8B-B802E1534092}">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Centennial MSA’s</a:t>
          </a:r>
        </a:p>
      </dsp:txBody>
      <dsp:txXfrm>
        <a:off x="0" y="623"/>
        <a:ext cx="6492875" cy="1020830"/>
      </dsp:txXfrm>
    </dsp:sp>
    <dsp:sp modelId="{37032D2D-B024-C24E-AF92-3D9D44C4A68B}">
      <dsp:nvSpPr>
        <dsp:cNvPr id="0" name=""/>
        <dsp:cNvSpPr/>
      </dsp:nvSpPr>
      <dsp:spPr>
        <a:xfrm>
          <a:off x="0" y="1021453"/>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E0B80-5C69-D248-92B3-8BDE20C542CC}">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Pro Awards</a:t>
          </a:r>
        </a:p>
      </dsp:txBody>
      <dsp:txXfrm>
        <a:off x="0" y="1021453"/>
        <a:ext cx="6492875" cy="1020830"/>
      </dsp:txXfrm>
    </dsp:sp>
    <dsp:sp modelId="{0F555BBF-325D-2C41-B7BD-2C7322A2CC02}">
      <dsp:nvSpPr>
        <dsp:cNvPr id="0" name=""/>
        <dsp:cNvSpPr/>
      </dsp:nvSpPr>
      <dsp:spPr>
        <a:xfrm>
          <a:off x="0" y="2042284"/>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0EEA8B-7759-7E42-8BF4-1F91D08474D3}">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Session activities</a:t>
          </a:r>
        </a:p>
      </dsp:txBody>
      <dsp:txXfrm>
        <a:off x="0" y="2042284"/>
        <a:ext cx="6492875" cy="1020830"/>
      </dsp:txXfrm>
    </dsp:sp>
    <dsp:sp modelId="{2F616310-15F3-B94F-A673-2EAC93BC9FA0}">
      <dsp:nvSpPr>
        <dsp:cNvPr id="0" name=""/>
        <dsp:cNvSpPr/>
      </dsp:nvSpPr>
      <dsp:spPr>
        <a:xfrm>
          <a:off x="0" y="3063115"/>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79193-2F25-3046-AF33-9D079BE4E6B4}">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World Wide Initiation</a:t>
          </a:r>
        </a:p>
      </dsp:txBody>
      <dsp:txXfrm>
        <a:off x="0" y="3063115"/>
        <a:ext cx="6492875" cy="1020830"/>
      </dsp:txXfrm>
    </dsp:sp>
    <dsp:sp modelId="{98D0AAEB-C0CC-D543-8268-82D56C90F135}">
      <dsp:nvSpPr>
        <dsp:cNvPr id="0" name=""/>
        <dsp:cNvSpPr/>
      </dsp:nvSpPr>
      <dsp:spPr>
        <a:xfrm>
          <a:off x="0" y="4083946"/>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5B71FB-A89B-BF48-A386-7B88A9A88949}">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dirty="0"/>
            <a:t>Let’s get to work!</a:t>
          </a:r>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 y="-258399"/>
            <a:ext cx="12251963" cy="7413941"/>
          </a:xfrm>
          <a:prstGeom prst="rect">
            <a:avLst/>
          </a:prstGeom>
        </p:spPr>
      </p:pic>
      <p:sp>
        <p:nvSpPr>
          <p:cNvPr id="4" name="Date Placeholder 3"/>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A105B-E302-4D73-92B8-DB95C3BC2803}" type="slidenum">
              <a:rPr lang="en-US" smtClean="0"/>
              <a:t>‹#›</a:t>
            </a:fld>
            <a:endParaRPr lang="en-US" dirty="0"/>
          </a:p>
        </p:txBody>
      </p:sp>
      <p:sp>
        <p:nvSpPr>
          <p:cNvPr id="13" name="Content Placeholder 12"/>
          <p:cNvSpPr>
            <a:spLocks noGrp="1"/>
          </p:cNvSpPr>
          <p:nvPr>
            <p:ph sz="quarter" idx="13" hasCustomPrompt="1"/>
          </p:nvPr>
        </p:nvSpPr>
        <p:spPr>
          <a:xfrm>
            <a:off x="2209800" y="3657374"/>
            <a:ext cx="7807325" cy="726168"/>
          </a:xfrm>
        </p:spPr>
        <p:txBody>
          <a:bodyPr>
            <a:normAutofit/>
          </a:bodyPr>
          <a:lstStyle>
            <a:lvl1pPr marL="0" indent="0" algn="ctr">
              <a:buNone/>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1" dirty="0"/>
              <a:t>Presentation Title</a:t>
            </a:r>
          </a:p>
        </p:txBody>
      </p:sp>
      <p:sp>
        <p:nvSpPr>
          <p:cNvPr id="14" name="Content Placeholder 12"/>
          <p:cNvSpPr>
            <a:spLocks noGrp="1"/>
          </p:cNvSpPr>
          <p:nvPr>
            <p:ph sz="quarter" idx="14" hasCustomPrompt="1"/>
          </p:nvPr>
        </p:nvSpPr>
        <p:spPr>
          <a:xfrm>
            <a:off x="3872366" y="5602514"/>
            <a:ext cx="7807325" cy="493485"/>
          </a:xfrm>
        </p:spPr>
        <p:txBody>
          <a:bodyPr>
            <a:normAutofit/>
          </a:bodyPr>
          <a:lstStyle>
            <a:lvl1pPr marL="0" indent="0" algn="r">
              <a:buNone/>
              <a:defRPr sz="24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1" dirty="0"/>
              <a:t>Presenter Title</a:t>
            </a:r>
          </a:p>
        </p:txBody>
      </p:sp>
      <p:sp>
        <p:nvSpPr>
          <p:cNvPr id="16" name="Content Placeholder 12"/>
          <p:cNvSpPr>
            <a:spLocks noGrp="1"/>
          </p:cNvSpPr>
          <p:nvPr>
            <p:ph sz="quarter" idx="15" hasCustomPrompt="1"/>
          </p:nvPr>
        </p:nvSpPr>
        <p:spPr>
          <a:xfrm>
            <a:off x="3872365" y="5109029"/>
            <a:ext cx="7807325" cy="493485"/>
          </a:xfrm>
        </p:spPr>
        <p:txBody>
          <a:bodyPr>
            <a:noAutofit/>
          </a:bodyPr>
          <a:lstStyle>
            <a:lvl1pPr marL="0" indent="0" algn="r">
              <a:buNone/>
              <a:defRPr sz="3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1" dirty="0"/>
              <a:t>Presenter Name</a:t>
            </a:r>
          </a:p>
        </p:txBody>
      </p:sp>
    </p:spTree>
    <p:extLst>
      <p:ext uri="{BB962C8B-B14F-4D97-AF65-F5344CB8AC3E}">
        <p14:creationId xmlns:p14="http://schemas.microsoft.com/office/powerpoint/2010/main" val="112273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9090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330290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398580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329203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205351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205508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251693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Date Placeholder 1"/>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406110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181808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36C4DC-DC9E-4237-8F87-580514B1DF29}" type="datetimeFigureOut">
              <a:rPr lang="en-US" smtClean="0"/>
              <a:t>10/27/18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CA105B-E302-4D73-92B8-DB95C3BC2803}" type="slidenum">
              <a:rPr lang="en-US" smtClean="0"/>
              <a:t>‹#›</a:t>
            </a:fld>
            <a:endParaRPr lang="en-US" dirty="0"/>
          </a:p>
        </p:txBody>
      </p:sp>
    </p:spTree>
    <p:extLst>
      <p:ext uri="{BB962C8B-B14F-4D97-AF65-F5344CB8AC3E}">
        <p14:creationId xmlns:p14="http://schemas.microsoft.com/office/powerpoint/2010/main" val="52768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18964" b="5810"/>
          <a:stretch/>
        </p:blipFill>
        <p:spPr>
          <a:xfrm>
            <a:off x="0" y="-21770"/>
            <a:ext cx="12192000" cy="687977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6C4DC-DC9E-4237-8F87-580514B1DF29}" type="datetimeFigureOut">
              <a:rPr lang="en-US" smtClean="0"/>
              <a:t>10/27/18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A105B-E302-4D73-92B8-DB95C3BC2803}" type="slidenum">
              <a:rPr lang="en-US" smtClean="0"/>
              <a:t>‹#›</a:t>
            </a:fld>
            <a:endParaRPr lang="en-US" dirty="0"/>
          </a:p>
        </p:txBody>
      </p:sp>
    </p:spTree>
    <p:extLst>
      <p:ext uri="{BB962C8B-B14F-4D97-AF65-F5344CB8AC3E}">
        <p14:creationId xmlns:p14="http://schemas.microsoft.com/office/powerpoint/2010/main" val="711686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71A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71A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71A3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71A3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71A3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71A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aEFPOCd8nBo&amp;t=66s" TargetMode="External"/><Relationship Id="rId2" Type="http://schemas.openxmlformats.org/officeDocument/2006/relationships/hyperlink" Target="http://www.demolay.org/centennia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Our Centennial </a:t>
            </a:r>
          </a:p>
        </p:txBody>
      </p:sp>
      <p:sp>
        <p:nvSpPr>
          <p:cNvPr id="3" name="Content Placeholder 2"/>
          <p:cNvSpPr>
            <a:spLocks noGrp="1"/>
          </p:cNvSpPr>
          <p:nvPr>
            <p:ph sz="quarter" idx="14"/>
          </p:nvPr>
        </p:nvSpPr>
        <p:spPr/>
        <p:txBody>
          <a:bodyPr/>
          <a:lstStyle/>
          <a:p>
            <a:r>
              <a:rPr lang="en-US" dirty="0"/>
              <a:t>Centennial Congress Advisor</a:t>
            </a:r>
          </a:p>
        </p:txBody>
      </p:sp>
      <p:sp>
        <p:nvSpPr>
          <p:cNvPr id="4" name="Content Placeholder 3"/>
          <p:cNvSpPr>
            <a:spLocks noGrp="1"/>
          </p:cNvSpPr>
          <p:nvPr>
            <p:ph sz="quarter" idx="15"/>
          </p:nvPr>
        </p:nvSpPr>
        <p:spPr/>
        <p:txBody>
          <a:bodyPr/>
          <a:lstStyle/>
          <a:p>
            <a:r>
              <a:rPr lang="en-US" dirty="0"/>
              <a:t>Brian S. Noble</a:t>
            </a:r>
          </a:p>
        </p:txBody>
      </p:sp>
      <p:pic>
        <p:nvPicPr>
          <p:cNvPr id="6" name="Picture 5">
            <a:extLst>
              <a:ext uri="{FF2B5EF4-FFF2-40B4-BE49-F238E27FC236}">
                <a16:creationId xmlns:a16="http://schemas.microsoft.com/office/drawing/2014/main" id="{6D9C87E9-90F9-ED4F-AC96-AA938332B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7890" y="2977445"/>
            <a:ext cx="2144888" cy="2144888"/>
          </a:xfrm>
          <a:prstGeom prst="rect">
            <a:avLst/>
          </a:prstGeom>
        </p:spPr>
      </p:pic>
    </p:spTree>
    <p:extLst>
      <p:ext uri="{BB962C8B-B14F-4D97-AF65-F5344CB8AC3E}">
        <p14:creationId xmlns:p14="http://schemas.microsoft.com/office/powerpoint/2010/main" val="164398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000478">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E178C2-0C9D-0342-9D45-27E99D1561E0}"/>
              </a:ext>
            </a:extLst>
          </p:cNvPr>
          <p:cNvSpPr>
            <a:spLocks noGrp="1"/>
          </p:cNvSpPr>
          <p:nvPr>
            <p:ph type="title"/>
          </p:nvPr>
        </p:nvSpPr>
        <p:spPr>
          <a:xfrm>
            <a:off x="674237" y="914400"/>
            <a:ext cx="3657600" cy="2887579"/>
          </a:xfrm>
        </p:spPr>
        <p:txBody>
          <a:bodyPr vert="horz" lIns="91440" tIns="45720" rIns="91440" bIns="45720" rtlCol="0" anchor="b">
            <a:norm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48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Pro Awards!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262CA5E6-1994-7442-860B-0B113BA7CF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6832" y="492573"/>
            <a:ext cx="5494159" cy="5494159"/>
          </a:xfrm>
          <a:prstGeom prst="rect">
            <a:avLst/>
          </a:prstGeom>
        </p:spPr>
      </p:pic>
    </p:spTree>
    <p:extLst>
      <p:ext uri="{BB962C8B-B14F-4D97-AF65-F5344CB8AC3E}">
        <p14:creationId xmlns:p14="http://schemas.microsoft.com/office/powerpoint/2010/main" val="395392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55760E18-D1E9-CC4A-B0AA-6BE44E47DBF6}"/>
              </a:ext>
            </a:extLst>
          </p:cNvPr>
          <p:cNvPicPr>
            <a:picLocks noChangeAspect="1"/>
          </p:cNvPicPr>
          <p:nvPr/>
        </p:nvPicPr>
        <p:blipFill rotWithShape="1">
          <a:blip r:embed="rId2">
            <a:extLst>
              <a:ext uri="{28A0092B-C50C-407E-A947-70E740481C1C}">
                <a14:useLocalDpi xmlns:a14="http://schemas.microsoft.com/office/drawing/2010/main" val="0"/>
              </a:ext>
            </a:extLst>
          </a:blip>
          <a:srcRect r="376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Rectangle 4">
            <a:extLst>
              <a:ext uri="{FF2B5EF4-FFF2-40B4-BE49-F238E27FC236}">
                <a16:creationId xmlns:a16="http://schemas.microsoft.com/office/drawing/2014/main" id="{9E5E8149-0B1D-B246-B19C-FE9797FFA015}"/>
              </a:ext>
            </a:extLst>
          </p:cNvPr>
          <p:cNvSpPr/>
          <p:nvPr/>
        </p:nvSpPr>
        <p:spPr>
          <a:xfrm>
            <a:off x="1433828" y="1828648"/>
            <a:ext cx="3358163" cy="1754326"/>
          </a:xfrm>
          <a:prstGeom prst="rect">
            <a:avLst/>
          </a:prstGeom>
          <a:noFill/>
          <a:effectLst>
            <a:outerShdw blurRad="50800" dist="38100" dir="18900000" algn="bl" rotWithShape="0">
              <a:prstClr val="black">
                <a:alpha val="40000"/>
              </a:prstClr>
            </a:outerShd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BF9000"/>
                </a:solidFill>
              </a:rPr>
              <a:t>Centennial</a:t>
            </a:r>
          </a:p>
          <a:p>
            <a:pPr algn="ctr"/>
            <a:r>
              <a:rPr lang="en-US" sz="5400" b="1" dirty="0">
                <a:ln/>
                <a:solidFill>
                  <a:srgbClr val="BF9000"/>
                </a:solidFill>
              </a:rPr>
              <a:t>Pro-Merito</a:t>
            </a:r>
          </a:p>
        </p:txBody>
      </p:sp>
    </p:spTree>
    <p:extLst>
      <p:ext uri="{BB962C8B-B14F-4D97-AF65-F5344CB8AC3E}">
        <p14:creationId xmlns:p14="http://schemas.microsoft.com/office/powerpoint/2010/main" val="109129953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DCBD-90B9-C847-8EC1-B33F4852143B}"/>
              </a:ext>
            </a:extLst>
          </p:cNvPr>
          <p:cNvSpPr>
            <a:spLocks noGrp="1"/>
          </p:cNvSpPr>
          <p:nvPr>
            <p:ph type="title"/>
          </p:nvPr>
        </p:nvSpPr>
        <p:spPr>
          <a:xfrm>
            <a:off x="684872" y="218342"/>
            <a:ext cx="7474172" cy="1325563"/>
          </a:xfrm>
        </p:spPr>
        <p:txBody>
          <a:bodyPr>
            <a:normAutofit/>
          </a:bodyPr>
          <a:lstStyle/>
          <a:p>
            <a:r>
              <a:rPr lang="en-US" b="1" dirty="0"/>
              <a:t>Pro Merito</a:t>
            </a:r>
          </a:p>
        </p:txBody>
      </p:sp>
      <p:sp>
        <p:nvSpPr>
          <p:cNvPr id="3" name="Content Placeholder 2">
            <a:extLst>
              <a:ext uri="{FF2B5EF4-FFF2-40B4-BE49-F238E27FC236}">
                <a16:creationId xmlns:a16="http://schemas.microsoft.com/office/drawing/2014/main" id="{5CFEA9FA-BC39-7F4A-A217-3C8817AD0908}"/>
              </a:ext>
            </a:extLst>
          </p:cNvPr>
          <p:cNvSpPr>
            <a:spLocks noGrp="1"/>
          </p:cNvSpPr>
          <p:nvPr>
            <p:ph idx="1"/>
          </p:nvPr>
        </p:nvSpPr>
        <p:spPr>
          <a:xfrm>
            <a:off x="642541" y="1275794"/>
            <a:ext cx="8205126" cy="3775659"/>
          </a:xfrm>
        </p:spPr>
        <p:txBody>
          <a:bodyPr anchor="ctr">
            <a:noAutofit/>
          </a:bodyPr>
          <a:lstStyle/>
          <a:p>
            <a:pPr marL="0" indent="0">
              <a:buNone/>
            </a:pPr>
            <a:r>
              <a:rPr lang="en-US" sz="2400" dirty="0"/>
              <a:t>DeMolay International has designed the Centennial award "Pro Merito". Translating from Latin as “for merit”, Pro Merito is a special merit bar drop that can be </a:t>
            </a:r>
            <a:r>
              <a:rPr lang="en-US" sz="2400" b="1" u="sng" dirty="0"/>
              <a:t>earned by any active DeMolay</a:t>
            </a:r>
            <a:r>
              <a:rPr lang="en-US" sz="2400" dirty="0"/>
              <a:t> during the Centennial year. Pro Merito is a fantastic way that chapters can reward members who are doing great work and encourage other members to do more. Pro Merito, like all Centennial programs, is designed to drive membership recruitment, retention and activity.</a:t>
            </a:r>
            <a:br>
              <a:rPr lang="en-US" sz="2400" dirty="0"/>
            </a:br>
            <a:br>
              <a:rPr lang="en-US" sz="2400" dirty="0"/>
            </a:br>
            <a:r>
              <a:rPr lang="en-US" sz="2400" dirty="0"/>
              <a:t>Earning this award is a goal any member can easily achieve, and encouraging members to earn it will help any chapter succeed!</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071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7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ABFFE43-0FA5-5B45-8ABC-E858FCDA9AC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61798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DCBD-90B9-C847-8EC1-B33F4852143B}"/>
              </a:ext>
            </a:extLst>
          </p:cNvPr>
          <p:cNvSpPr>
            <a:spLocks noGrp="1"/>
          </p:cNvSpPr>
          <p:nvPr>
            <p:ph type="title"/>
          </p:nvPr>
        </p:nvSpPr>
        <p:spPr>
          <a:xfrm>
            <a:off x="713095" y="147787"/>
            <a:ext cx="7474172" cy="1325563"/>
          </a:xfrm>
        </p:spPr>
        <p:txBody>
          <a:bodyPr>
            <a:normAutofit/>
          </a:bodyPr>
          <a:lstStyle/>
          <a:p>
            <a:r>
              <a:rPr lang="en-US" b="1" dirty="0"/>
              <a:t>Pro Merito</a:t>
            </a:r>
          </a:p>
        </p:txBody>
      </p:sp>
      <p:sp>
        <p:nvSpPr>
          <p:cNvPr id="3" name="Content Placeholder 2">
            <a:extLst>
              <a:ext uri="{FF2B5EF4-FFF2-40B4-BE49-F238E27FC236}">
                <a16:creationId xmlns:a16="http://schemas.microsoft.com/office/drawing/2014/main" id="{5CFEA9FA-BC39-7F4A-A217-3C8817AD0908}"/>
              </a:ext>
            </a:extLst>
          </p:cNvPr>
          <p:cNvSpPr>
            <a:spLocks noGrp="1"/>
          </p:cNvSpPr>
          <p:nvPr>
            <p:ph idx="1"/>
          </p:nvPr>
        </p:nvSpPr>
        <p:spPr>
          <a:xfrm>
            <a:off x="727207" y="1699131"/>
            <a:ext cx="8205126" cy="3775659"/>
          </a:xfrm>
        </p:spPr>
        <p:txBody>
          <a:bodyPr anchor="ctr">
            <a:noAutofit/>
          </a:bodyPr>
          <a:lstStyle/>
          <a:p>
            <a:pPr marL="0" indent="0">
              <a:buNone/>
            </a:pPr>
            <a:r>
              <a:rPr lang="en-US" sz="2400" dirty="0"/>
              <a:t>In order to earn this special Centennial award, a DeMolay must do all of the following during the Centennial year: </a:t>
            </a:r>
          </a:p>
          <a:p>
            <a:r>
              <a:rPr lang="en-US" sz="2400" dirty="0"/>
              <a:t>Be the first-line signer for at least two (2) new members </a:t>
            </a:r>
          </a:p>
          <a:p>
            <a:r>
              <a:rPr lang="en-US" sz="2400" dirty="0"/>
              <a:t>Attend a minimum of six (6) of his chapter’s meetings</a:t>
            </a:r>
          </a:p>
          <a:p>
            <a:r>
              <a:rPr lang="en-US" sz="2400" dirty="0"/>
              <a:t>Participate in at least one (1) Fundraising activity; one (1) Social activity; one (1) Civic Service activity; one (1) Masonic Service activity</a:t>
            </a:r>
          </a:p>
          <a:p>
            <a:r>
              <a:rPr lang="en-US" sz="2400" dirty="0"/>
              <a:t>Attend at least one (1) activity outside his own chapter</a:t>
            </a:r>
          </a:p>
          <a:p>
            <a:r>
              <a:rPr lang="en-US" sz="2400" dirty="0"/>
              <a:t>Attend a DeMolay Centennial Event</a:t>
            </a:r>
            <a:br>
              <a:rPr lang="en-US" sz="2400" dirty="0"/>
            </a:br>
            <a:br>
              <a:rPr lang="en-US" sz="2400" dirty="0"/>
            </a:br>
            <a:r>
              <a:rPr lang="en-US" sz="2400" dirty="0"/>
              <a:t>Earning this award is a goal any member can easily achieve, and encouraging members to earn it will help any chapter succeed!</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071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7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ABFFE43-0FA5-5B45-8ABC-E858FCDA9AC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8" b="152"/>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79321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8560" y="0"/>
            <a:ext cx="4654296" cy="6858000"/>
          </a:xfrm>
          <a:prstGeom prst="rect">
            <a:avLst/>
          </a:prstGeom>
          <a:solidFill>
            <a:srgbClr val="071A3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23" name="Content Placeholder 8">
            <a:extLst>
              <a:ext uri="{FF2B5EF4-FFF2-40B4-BE49-F238E27FC236}">
                <a16:creationId xmlns:a16="http://schemas.microsoft.com/office/drawing/2014/main" id="{E6768213-B620-8D48-A49C-7B4D2ED3F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100" y="265515"/>
            <a:ext cx="1454899" cy="5675263"/>
          </a:xfrm>
          <a:prstGeom prst="rect">
            <a:avLst/>
          </a:prstGeom>
        </p:spPr>
      </p:pic>
      <p:sp>
        <p:nvSpPr>
          <p:cNvPr id="14" name="Content Placeholder 13">
            <a:extLst>
              <a:ext uri="{FF2B5EF4-FFF2-40B4-BE49-F238E27FC236}">
                <a16:creationId xmlns:a16="http://schemas.microsoft.com/office/drawing/2014/main" id="{BE7CE3A0-F592-4B38-B974-0417D2FEA579}"/>
              </a:ext>
            </a:extLst>
          </p:cNvPr>
          <p:cNvSpPr>
            <a:spLocks noGrp="1"/>
          </p:cNvSpPr>
          <p:nvPr>
            <p:ph idx="1"/>
          </p:nvPr>
        </p:nvSpPr>
        <p:spPr>
          <a:xfrm>
            <a:off x="8172028" y="2638044"/>
            <a:ext cx="3363974" cy="3415622"/>
          </a:xfrm>
        </p:spPr>
        <p:txBody>
          <a:bodyPr>
            <a:normAutofit/>
          </a:bodyPr>
          <a:lstStyle/>
          <a:p>
            <a:pPr marL="0" indent="0" algn="ctr">
              <a:buNone/>
            </a:pPr>
            <a:r>
              <a:rPr lang="en-US" sz="3600" dirty="0">
                <a:solidFill>
                  <a:srgbClr val="BF9000"/>
                </a:solidFill>
                <a:latin typeface="Algerian" panose="020F0502020204030204" pitchFamily="34" charset="0"/>
                <a:cs typeface="Algerian" panose="020F0502020204030204" pitchFamily="34" charset="0"/>
              </a:rPr>
              <a:t>Centennial </a:t>
            </a:r>
          </a:p>
          <a:p>
            <a:pPr marL="0" indent="0" algn="ctr">
              <a:buNone/>
            </a:pPr>
            <a:r>
              <a:rPr lang="en-US" sz="3600" dirty="0">
                <a:solidFill>
                  <a:srgbClr val="BF9000"/>
                </a:solidFill>
                <a:latin typeface="Algerian" panose="020F0502020204030204" pitchFamily="34" charset="0"/>
                <a:cs typeface="Algerian" panose="020F0502020204030204" pitchFamily="34" charset="0"/>
              </a:rPr>
              <a:t>Pro-Fraternitas</a:t>
            </a:r>
          </a:p>
        </p:txBody>
      </p:sp>
    </p:spTree>
    <p:extLst>
      <p:ext uri="{BB962C8B-B14F-4D97-AF65-F5344CB8AC3E}">
        <p14:creationId xmlns:p14="http://schemas.microsoft.com/office/powerpoint/2010/main" val="95971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A3FE-197C-5C4B-8048-04E01A75EB4D}"/>
              </a:ext>
            </a:extLst>
          </p:cNvPr>
          <p:cNvSpPr>
            <a:spLocks noGrp="1"/>
          </p:cNvSpPr>
          <p:nvPr>
            <p:ph type="title"/>
          </p:nvPr>
        </p:nvSpPr>
        <p:spPr>
          <a:xfrm>
            <a:off x="3624874" y="352778"/>
            <a:ext cx="6586491" cy="955872"/>
          </a:xfrm>
        </p:spPr>
        <p:txBody>
          <a:bodyPr anchor="b">
            <a:normAutofit/>
          </a:bodyPr>
          <a:lstStyle/>
          <a:p>
            <a:r>
              <a:rPr lang="en-US" dirty="0"/>
              <a:t>Pro Fraternitas</a:t>
            </a:r>
          </a:p>
        </p:txBody>
      </p:sp>
      <p:pic>
        <p:nvPicPr>
          <p:cNvPr id="5" name="Picture 4">
            <a:extLst>
              <a:ext uri="{FF2B5EF4-FFF2-40B4-BE49-F238E27FC236}">
                <a16:creationId xmlns:a16="http://schemas.microsoft.com/office/drawing/2014/main" id="{96E1446B-08CC-0246-B394-E9D23C52BC4C}"/>
              </a:ext>
            </a:extLst>
          </p:cNvPr>
          <p:cNvPicPr>
            <a:picLocks noChangeAspect="1"/>
          </p:cNvPicPr>
          <p:nvPr/>
        </p:nvPicPr>
        <p:blipFill rotWithShape="1">
          <a:blip r:embed="rId2">
            <a:extLst>
              <a:ext uri="{28A0092B-C50C-407E-A947-70E740481C1C}">
                <a14:useLocalDpi xmlns:a14="http://schemas.microsoft.com/office/drawing/2010/main" val="0"/>
              </a:ext>
            </a:extLst>
          </a:blip>
          <a:srcRect l="16604" r="15802"/>
          <a:stretch/>
        </p:blipFill>
        <p:spPr>
          <a:xfrm>
            <a:off x="691466" y="1255888"/>
            <a:ext cx="2384556" cy="3527777"/>
          </a:xfrm>
          <a:prstGeom prst="rect">
            <a:avLst/>
          </a:prstGeom>
          <a:effectLst/>
        </p:spPr>
      </p:pic>
      <p:sp>
        <p:nvSpPr>
          <p:cNvPr id="3" name="Content Placeholder 2">
            <a:extLst>
              <a:ext uri="{FF2B5EF4-FFF2-40B4-BE49-F238E27FC236}">
                <a16:creationId xmlns:a16="http://schemas.microsoft.com/office/drawing/2014/main" id="{A200BEDC-2692-E843-9647-D233B17B12E0}"/>
              </a:ext>
            </a:extLst>
          </p:cNvPr>
          <p:cNvSpPr>
            <a:spLocks noGrp="1"/>
          </p:cNvSpPr>
          <p:nvPr>
            <p:ph idx="1"/>
          </p:nvPr>
        </p:nvSpPr>
        <p:spPr>
          <a:xfrm>
            <a:off x="3610764" y="1351844"/>
            <a:ext cx="7805125" cy="3785419"/>
          </a:xfrm>
        </p:spPr>
        <p:txBody>
          <a:bodyPr>
            <a:noAutofit/>
          </a:bodyPr>
          <a:lstStyle/>
          <a:p>
            <a:pPr marL="0" indent="0" fontAlgn="base">
              <a:buNone/>
            </a:pPr>
            <a:r>
              <a:rPr lang="en-US" sz="1800" dirty="0"/>
              <a:t>Any jurisdiction which initiates 100 new members during the Centennial year will receive the award Pro Fraternitas. The insignia of this award will take the form of a battle streamer for a jurisdictional banner or flag, and is to be displayed proudly as an emblem of excellence in the field of membership during the Centennial year. </a:t>
            </a:r>
            <a:br>
              <a:rPr lang="en-US" sz="1800" dirty="0"/>
            </a:br>
            <a:br>
              <a:rPr lang="en-US" sz="1800" dirty="0"/>
            </a:br>
            <a:r>
              <a:rPr lang="en-US" sz="1800" dirty="0" err="1"/>
              <a:t>Jursidiction</a:t>
            </a:r>
            <a:r>
              <a:rPr lang="en-US" sz="1800" dirty="0"/>
              <a:t> which earns Pro Fraternitas will receive a Pro Fraternitas pop-up banner to display proudly. They will also receive up to a $300 reimbursement to host a social event of their choosing for the 100 new members and their first-line signers. </a:t>
            </a:r>
            <a:br>
              <a:rPr lang="en-US" sz="1800" dirty="0"/>
            </a:br>
            <a:br>
              <a:rPr lang="en-US" sz="1800" dirty="0"/>
            </a:br>
            <a:r>
              <a:rPr lang="en-US" sz="1800" dirty="0"/>
              <a:t>The award winners will be commemorated in our Charity enShrined Centennial Courtyard as well, with a Large Brick inscribed with:</a:t>
            </a:r>
          </a:p>
          <a:p>
            <a:pPr lvl="1"/>
            <a:r>
              <a:rPr lang="en-US" sz="1800" dirty="0"/>
              <a:t>Jurisdiction name </a:t>
            </a:r>
          </a:p>
          <a:p>
            <a:pPr lvl="1"/>
            <a:r>
              <a:rPr lang="en-US" sz="1800" dirty="0"/>
              <a:t>Pro Fraternitas </a:t>
            </a:r>
          </a:p>
          <a:p>
            <a:pPr lvl="1"/>
            <a:r>
              <a:rPr lang="en-US" sz="1800" dirty="0"/>
              <a:t>The Grand Masters Seal</a:t>
            </a:r>
          </a:p>
          <a:p>
            <a:pPr lvl="1"/>
            <a:r>
              <a:rPr lang="en-US" sz="1800" dirty="0"/>
              <a:t>Centennial Emblem 2018-2019</a:t>
            </a:r>
          </a:p>
        </p:txBody>
      </p:sp>
    </p:spTree>
    <p:extLst>
      <p:ext uri="{BB962C8B-B14F-4D97-AF65-F5344CB8AC3E}">
        <p14:creationId xmlns:p14="http://schemas.microsoft.com/office/powerpoint/2010/main" val="284089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4041-5B2A-DF43-B887-76CFF3EE1571}"/>
              </a:ext>
            </a:extLst>
          </p:cNvPr>
          <p:cNvSpPr>
            <a:spLocks noGrp="1"/>
          </p:cNvSpPr>
          <p:nvPr>
            <p:ph type="title"/>
          </p:nvPr>
        </p:nvSpPr>
        <p:spPr>
          <a:xfrm>
            <a:off x="705556" y="662214"/>
            <a:ext cx="5314536" cy="1325563"/>
          </a:xfrm>
        </p:spPr>
        <p:txBody>
          <a:bodyPr>
            <a:normAutofit/>
          </a:bodyPr>
          <a:lstStyle/>
          <a:p>
            <a:r>
              <a:rPr lang="en-US" dirty="0"/>
              <a:t>Pro-Servitio</a:t>
            </a:r>
          </a:p>
        </p:txBody>
      </p:sp>
      <p:sp>
        <p:nvSpPr>
          <p:cNvPr id="3" name="Content Placeholder 2">
            <a:extLst>
              <a:ext uri="{FF2B5EF4-FFF2-40B4-BE49-F238E27FC236}">
                <a16:creationId xmlns:a16="http://schemas.microsoft.com/office/drawing/2014/main" id="{7943CF54-5A2D-9C44-8721-86E2B6FC4069}"/>
              </a:ext>
            </a:extLst>
          </p:cNvPr>
          <p:cNvSpPr>
            <a:spLocks noGrp="1"/>
          </p:cNvSpPr>
          <p:nvPr>
            <p:ph idx="1"/>
          </p:nvPr>
        </p:nvSpPr>
        <p:spPr>
          <a:xfrm>
            <a:off x="705556" y="1968573"/>
            <a:ext cx="6378222" cy="3375920"/>
          </a:xfrm>
        </p:spPr>
        <p:txBody>
          <a:bodyPr anchor="t">
            <a:normAutofit lnSpcReduction="10000"/>
          </a:bodyPr>
          <a:lstStyle/>
          <a:p>
            <a:pPr marL="0" indent="0">
              <a:buNone/>
            </a:pPr>
            <a:r>
              <a:rPr lang="en-US" dirty="0"/>
              <a:t>During the Centennial year, Grand Master Patterson will present exactly 100 Pro-</a:t>
            </a:r>
            <a:r>
              <a:rPr lang="en-US" dirty="0" err="1"/>
              <a:t>Servitio</a:t>
            </a:r>
            <a:r>
              <a:rPr lang="en-US" dirty="0"/>
              <a:t> awards. </a:t>
            </a:r>
          </a:p>
          <a:p>
            <a:pPr marL="0" indent="0">
              <a:buNone/>
            </a:pPr>
            <a:endParaRPr lang="en-US" dirty="0"/>
          </a:p>
          <a:p>
            <a:pPr marL="0" indent="0">
              <a:buNone/>
            </a:pPr>
            <a:r>
              <a:rPr lang="en-US" dirty="0"/>
              <a:t>Translating from Latin as “for Service,” Pro Servitio is given in honor of exemplary service to Grand Master Patterson and the Centennial Year of DeMolay. </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261E30A-A492-DF4C-A7D6-F6DF8591889A}"/>
              </a:ext>
            </a:extLst>
          </p:cNvPr>
          <p:cNvPicPr>
            <a:picLocks noChangeAspect="1"/>
          </p:cNvPicPr>
          <p:nvPr/>
        </p:nvPicPr>
        <p:blipFill rotWithShape="1">
          <a:blip r:embed="rId2">
            <a:extLst>
              <a:ext uri="{28A0092B-C50C-407E-A947-70E740481C1C}">
                <a14:useLocalDpi xmlns:a14="http://schemas.microsoft.com/office/drawing/2010/main" val="0"/>
              </a:ext>
            </a:extLst>
          </a:blip>
          <a:srcRect t="23622" r="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1802574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71EFF8-F83C-1347-A6A1-83E52DD2A067}"/>
              </a:ext>
            </a:extLst>
          </p:cNvPr>
          <p:cNvPicPr>
            <a:picLocks noChangeAspect="1"/>
          </p:cNvPicPr>
          <p:nvPr/>
        </p:nvPicPr>
        <p:blipFill rotWithShape="1">
          <a:blip r:embed="rId2">
            <a:duotone>
              <a:prstClr val="black"/>
              <a:schemeClr val="tx2">
                <a:tint val="45000"/>
                <a:satMod val="400000"/>
              </a:schemeClr>
            </a:duotone>
            <a:alphaModFix amt="35000"/>
            <a:extLst>
              <a:ext uri="{28A0092B-C50C-407E-A947-70E740481C1C}">
                <a14:useLocalDpi xmlns:a14="http://schemas.microsoft.com/office/drawing/2010/main" val="0"/>
              </a:ext>
            </a:extLst>
          </a:blip>
          <a:srcRect t="15148" b="9874"/>
          <a:stretch/>
        </p:blipFill>
        <p:spPr>
          <a:xfrm>
            <a:off x="-17" y="0"/>
            <a:ext cx="12192000" cy="6067777"/>
          </a:xfrm>
          <a:prstGeom prst="rect">
            <a:avLst/>
          </a:prstGeom>
        </p:spPr>
      </p:pic>
      <p:sp>
        <p:nvSpPr>
          <p:cNvPr id="2" name="Title 1">
            <a:extLst>
              <a:ext uri="{FF2B5EF4-FFF2-40B4-BE49-F238E27FC236}">
                <a16:creationId xmlns:a16="http://schemas.microsoft.com/office/drawing/2014/main" id="{18F804FC-806F-ED4F-8A25-0E9FBD1D2E55}"/>
              </a:ext>
            </a:extLst>
          </p:cNvPr>
          <p:cNvSpPr>
            <a:spLocks noGrp="1"/>
          </p:cNvSpPr>
          <p:nvPr>
            <p:ph type="title"/>
          </p:nvPr>
        </p:nvSpPr>
        <p:spPr>
          <a:xfrm>
            <a:off x="659987" y="253289"/>
            <a:ext cx="5277333" cy="1325563"/>
          </a:xfrm>
        </p:spPr>
        <p:txBody>
          <a:bodyPr>
            <a:normAutofit/>
          </a:bodyPr>
          <a:lstStyle/>
          <a:p>
            <a:r>
              <a:rPr lang="en-US" dirty="0"/>
              <a:t>World Wide Initiation!</a:t>
            </a:r>
          </a:p>
        </p:txBody>
      </p:sp>
      <p:sp>
        <p:nvSpPr>
          <p:cNvPr id="12"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1D64381-5917-714E-8A0C-3962EEB9F267}"/>
              </a:ext>
            </a:extLst>
          </p:cNvPr>
          <p:cNvPicPr>
            <a:picLocks noChangeAspect="1"/>
          </p:cNvPicPr>
          <p:nvPr/>
        </p:nvPicPr>
        <p:blipFill rotWithShape="1">
          <a:blip r:embed="rId3">
            <a:extLst>
              <a:ext uri="{28A0092B-C50C-407E-A947-70E740481C1C}">
                <a14:useLocalDpi xmlns:a14="http://schemas.microsoft.com/office/drawing/2010/main" val="0"/>
              </a:ext>
            </a:extLst>
          </a:blip>
          <a:srcRect l="6951" r="6151" b="3"/>
          <a:stretch/>
        </p:blipFill>
        <p:spPr>
          <a:xfrm>
            <a:off x="7612044" y="1241777"/>
            <a:ext cx="4721092" cy="543277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cene3d>
            <a:camera prst="orthographicFront"/>
            <a:lightRig rig="threePt" dir="t"/>
          </a:scene3d>
          <a:sp3d>
            <a:bevelT/>
          </a:sp3d>
        </p:spPr>
      </p:pic>
      <p:sp>
        <p:nvSpPr>
          <p:cNvPr id="3" name="Content Placeholder 2">
            <a:extLst>
              <a:ext uri="{FF2B5EF4-FFF2-40B4-BE49-F238E27FC236}">
                <a16:creationId xmlns:a16="http://schemas.microsoft.com/office/drawing/2014/main" id="{10D864F9-A069-4049-933D-BA0A1131676D}"/>
              </a:ext>
            </a:extLst>
          </p:cNvPr>
          <p:cNvSpPr>
            <a:spLocks noGrp="1"/>
          </p:cNvSpPr>
          <p:nvPr>
            <p:ph idx="1"/>
          </p:nvPr>
        </p:nvSpPr>
        <p:spPr>
          <a:xfrm>
            <a:off x="638300" y="1321013"/>
            <a:ext cx="6078587" cy="3603764"/>
          </a:xfrm>
        </p:spPr>
        <p:txBody>
          <a:bodyPr anchor="t">
            <a:noAutofit/>
          </a:bodyPr>
          <a:lstStyle/>
          <a:p>
            <a:pPr marL="0" indent="0">
              <a:buNone/>
            </a:pPr>
            <a:r>
              <a:rPr lang="en-US" sz="2000" dirty="0"/>
              <a:t>This is a day for everyone around the world to celebrate! Each Jurisdiction is encouraged to join DeMolay International on Initiating as many people as we can on April 1</a:t>
            </a:r>
            <a:r>
              <a:rPr lang="en-US" sz="2000" baseline="30000" dirty="0"/>
              <a:t>st</a:t>
            </a:r>
            <a:r>
              <a:rPr lang="en-US" sz="2000" dirty="0"/>
              <a:t> at 7:45PM!</a:t>
            </a:r>
          </a:p>
          <a:p>
            <a:endParaRPr lang="en-US" sz="2000" dirty="0"/>
          </a:p>
          <a:p>
            <a:pPr marL="0" indent="0">
              <a:buNone/>
            </a:pPr>
            <a:r>
              <a:rPr lang="en-US" sz="2000" dirty="0"/>
              <a:t>We state in DeMolay International </a:t>
            </a:r>
          </a:p>
          <a:p>
            <a:pPr marL="0" indent="0">
              <a:buNone/>
            </a:pPr>
            <a:r>
              <a:rPr lang="en-US" sz="2000" i="1" dirty="0"/>
              <a:t>“In celebration of the first recorded meeting of Mother Chapter, DeMolay will hold initiations worldwide in almost every time zone. Since the meeting took place at 7:45pm, chapters are encouraged to start in the evening so that the initiation will take place at roughly the same time.</a:t>
            </a:r>
          </a:p>
          <a:p>
            <a:pPr marL="0" indent="0">
              <a:buNone/>
            </a:pPr>
            <a:r>
              <a:rPr lang="en-US" sz="2000" i="1" dirty="0"/>
              <a:t> All DeMolays initiated on Worldwide Initiation Day will be recognized in the Centennial Session Yearbook.”</a:t>
            </a:r>
          </a:p>
        </p:txBody>
      </p:sp>
    </p:spTree>
    <p:extLst>
      <p:ext uri="{BB962C8B-B14F-4D97-AF65-F5344CB8AC3E}">
        <p14:creationId xmlns:p14="http://schemas.microsoft.com/office/powerpoint/2010/main" val="130905218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B3AECB-FC62-9B4E-AF21-025EFA9BC16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744" r="26372" b="2"/>
          <a:stretch/>
        </p:blipFill>
        <p:spPr>
          <a:xfrm>
            <a:off x="6083786" y="-168318"/>
            <a:ext cx="6261330" cy="3932313"/>
          </a:xfrm>
          <a:prstGeom prst="rect">
            <a:avLst/>
          </a:prstGeom>
          <a:effectLst>
            <a:softEdge rad="533400"/>
          </a:effectLst>
        </p:spPr>
      </p:pic>
      <p:pic>
        <p:nvPicPr>
          <p:cNvPr id="5" name="Picture 4">
            <a:extLst>
              <a:ext uri="{FF2B5EF4-FFF2-40B4-BE49-F238E27FC236}">
                <a16:creationId xmlns:a16="http://schemas.microsoft.com/office/drawing/2014/main" id="{D96A6186-7EC7-C147-A4CF-E51FE4606537}"/>
              </a:ext>
            </a:extLst>
          </p:cNvPr>
          <p:cNvPicPr>
            <a:picLocks noChangeAspect="1"/>
          </p:cNvPicPr>
          <p:nvPr/>
        </p:nvPicPr>
        <p:blipFill rotWithShape="1">
          <a:blip r:embed="rId3">
            <a:extLst>
              <a:ext uri="{28A0092B-C50C-407E-A947-70E740481C1C}">
                <a14:useLocalDpi xmlns:a14="http://schemas.microsoft.com/office/drawing/2010/main" val="0"/>
              </a:ext>
            </a:extLst>
          </a:blip>
          <a:srcRect t="12234" r="-1" b="20467"/>
          <a:stretch/>
        </p:blipFill>
        <p:spPr>
          <a:xfrm>
            <a:off x="6089904" y="2487168"/>
            <a:ext cx="6263640" cy="4215384"/>
          </a:xfrm>
          <a:prstGeom prst="rect">
            <a:avLst/>
          </a:prstGeom>
          <a:effectLst>
            <a:softEdge rad="533400"/>
          </a:effectLst>
        </p:spPr>
      </p:pic>
      <p:sp>
        <p:nvSpPr>
          <p:cNvPr id="2" name="Title 1">
            <a:extLst>
              <a:ext uri="{FF2B5EF4-FFF2-40B4-BE49-F238E27FC236}">
                <a16:creationId xmlns:a16="http://schemas.microsoft.com/office/drawing/2014/main" id="{0F3CF015-C3FE-F941-80D2-CAA304D46DD2}"/>
              </a:ext>
            </a:extLst>
          </p:cNvPr>
          <p:cNvSpPr>
            <a:spLocks noGrp="1"/>
          </p:cNvSpPr>
          <p:nvPr>
            <p:ph type="title"/>
          </p:nvPr>
        </p:nvSpPr>
        <p:spPr>
          <a:xfrm>
            <a:off x="804998" y="798445"/>
            <a:ext cx="5474446" cy="1311664"/>
          </a:xfrm>
        </p:spPr>
        <p:txBody>
          <a:bodyPr>
            <a:normAutofit/>
          </a:bodyPr>
          <a:lstStyle/>
          <a:p>
            <a:r>
              <a:rPr lang="en-US" sz="4000" dirty="0">
                <a:solidFill>
                  <a:srgbClr val="000000"/>
                </a:solidFill>
              </a:rPr>
              <a:t>The Centennial Session</a:t>
            </a:r>
          </a:p>
        </p:txBody>
      </p:sp>
      <p:sp>
        <p:nvSpPr>
          <p:cNvPr id="3" name="Content Placeholder 2">
            <a:extLst>
              <a:ext uri="{FF2B5EF4-FFF2-40B4-BE49-F238E27FC236}">
                <a16:creationId xmlns:a16="http://schemas.microsoft.com/office/drawing/2014/main" id="{30D92C47-6CAD-D645-8379-BD8E1B33C3F6}"/>
              </a:ext>
            </a:extLst>
          </p:cNvPr>
          <p:cNvSpPr>
            <a:spLocks noGrp="1"/>
          </p:cNvSpPr>
          <p:nvPr>
            <p:ph idx="1"/>
          </p:nvPr>
        </p:nvSpPr>
        <p:spPr>
          <a:xfrm>
            <a:off x="861442" y="1721809"/>
            <a:ext cx="5629670" cy="3788830"/>
          </a:xfrm>
        </p:spPr>
        <p:txBody>
          <a:bodyPr anchor="ctr">
            <a:normAutofit/>
          </a:bodyPr>
          <a:lstStyle/>
          <a:p>
            <a:pPr marL="0" indent="0">
              <a:buNone/>
            </a:pPr>
            <a:r>
              <a:rPr lang="en-US" sz="2400" dirty="0">
                <a:solidFill>
                  <a:srgbClr val="000000"/>
                </a:solidFill>
              </a:rPr>
              <a:t>This year, and this year only, there will be a Centennial Ritual Competition for Chapters to compete to come out on top!</a:t>
            </a:r>
          </a:p>
          <a:p>
            <a:pPr marL="0" indent="0">
              <a:buNone/>
            </a:pPr>
            <a:r>
              <a:rPr lang="en-US" dirty="0">
                <a:solidFill>
                  <a:srgbClr val="000000"/>
                </a:solidFill>
              </a:rPr>
              <a:t>Competitions will include:</a:t>
            </a:r>
          </a:p>
          <a:p>
            <a:pPr lvl="1"/>
            <a:r>
              <a:rPr lang="en-US" dirty="0">
                <a:solidFill>
                  <a:srgbClr val="000000"/>
                </a:solidFill>
              </a:rPr>
              <a:t>Initiatory Degree</a:t>
            </a:r>
          </a:p>
          <a:p>
            <a:pPr lvl="1"/>
            <a:r>
              <a:rPr lang="en-US" dirty="0">
                <a:solidFill>
                  <a:srgbClr val="000000"/>
                </a:solidFill>
              </a:rPr>
              <a:t>DeMolay Degree</a:t>
            </a:r>
          </a:p>
          <a:p>
            <a:pPr lvl="1"/>
            <a:r>
              <a:rPr lang="en-US" dirty="0">
                <a:solidFill>
                  <a:srgbClr val="000000"/>
                </a:solidFill>
              </a:rPr>
              <a:t>Team Ceremony of Light</a:t>
            </a:r>
          </a:p>
          <a:p>
            <a:pPr lvl="1"/>
            <a:r>
              <a:rPr lang="en-US" dirty="0">
                <a:solidFill>
                  <a:srgbClr val="000000"/>
                </a:solidFill>
              </a:rPr>
              <a:t>Individual Flower Talk</a:t>
            </a:r>
          </a:p>
        </p:txBody>
      </p:sp>
    </p:spTree>
    <p:extLst>
      <p:ext uri="{BB962C8B-B14F-4D97-AF65-F5344CB8AC3E}">
        <p14:creationId xmlns:p14="http://schemas.microsoft.com/office/powerpoint/2010/main" val="356475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E4C183-C448-E946-85C8-CBB50F201EBA}"/>
              </a:ext>
            </a:extLst>
          </p:cNvPr>
          <p:cNvPicPr>
            <a:picLocks noChangeAspect="1"/>
          </p:cNvPicPr>
          <p:nvPr/>
        </p:nvPicPr>
        <p:blipFill rotWithShape="1">
          <a:blip r:embed="rId2">
            <a:extLst>
              <a:ext uri="{28A0092B-C50C-407E-A947-70E740481C1C}">
                <a14:useLocalDpi xmlns:a14="http://schemas.microsoft.com/office/drawing/2010/main" val="0"/>
              </a:ext>
            </a:extLst>
          </a:blip>
          <a:srcRect l="6674" r="5872"/>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8" name="Picture 7">
            <a:extLst>
              <a:ext uri="{FF2B5EF4-FFF2-40B4-BE49-F238E27FC236}">
                <a16:creationId xmlns:a16="http://schemas.microsoft.com/office/drawing/2014/main" id="{17C2DA6E-5206-0F48-B88F-056A03ACA151}"/>
              </a:ext>
            </a:extLst>
          </p:cNvPr>
          <p:cNvPicPr>
            <a:picLocks noChangeAspect="1"/>
          </p:cNvPicPr>
          <p:nvPr/>
        </p:nvPicPr>
        <p:blipFill rotWithShape="1">
          <a:blip r:embed="rId3">
            <a:extLst>
              <a:ext uri="{28A0092B-C50C-407E-A947-70E740481C1C}">
                <a14:useLocalDpi xmlns:a14="http://schemas.microsoft.com/office/drawing/2010/main" val="0"/>
              </a:ext>
            </a:extLst>
          </a:blip>
          <a:srcRect t="26279" r="-1" b="14268"/>
          <a:stretch/>
        </p:blipFill>
        <p:spPr>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3" name="Freeform: Shape 12">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049354-DB41-4E42-A40A-4EA97066D775}"/>
              </a:ext>
            </a:extLst>
          </p:cNvPr>
          <p:cNvSpPr>
            <a:spLocks noGrp="1"/>
          </p:cNvSpPr>
          <p:nvPr>
            <p:ph type="title"/>
          </p:nvPr>
        </p:nvSpPr>
        <p:spPr>
          <a:xfrm>
            <a:off x="618064" y="2166721"/>
            <a:ext cx="3886199" cy="915035"/>
          </a:xfrm>
        </p:spPr>
        <p:txBody>
          <a:bodyPr vert="horz" lIns="91440" tIns="45720" rIns="91440" bIns="45720" rtlCol="0" anchor="ctr">
            <a:normAutofit/>
          </a:bodyPr>
          <a:lstStyle/>
          <a:p>
            <a:r>
              <a:rPr lang="en-US" sz="3300" kern="1200" dirty="0">
                <a:solidFill>
                  <a:schemeClr val="tx1"/>
                </a:solidFill>
                <a:latin typeface="+mj-lt"/>
                <a:ea typeface="+mj-ea"/>
                <a:cs typeface="+mj-cs"/>
              </a:rPr>
              <a:t>How’s That Sound!?!?</a:t>
            </a:r>
          </a:p>
        </p:txBody>
      </p:sp>
      <p:sp>
        <p:nvSpPr>
          <p:cNvPr id="4" name="TextBox 3">
            <a:extLst>
              <a:ext uri="{FF2B5EF4-FFF2-40B4-BE49-F238E27FC236}">
                <a16:creationId xmlns:a16="http://schemas.microsoft.com/office/drawing/2014/main" id="{F155B667-7EC2-EF4E-885A-F9A0D6B8DDB3}"/>
              </a:ext>
            </a:extLst>
          </p:cNvPr>
          <p:cNvSpPr txBox="1"/>
          <p:nvPr/>
        </p:nvSpPr>
        <p:spPr>
          <a:xfrm>
            <a:off x="618063" y="3081756"/>
            <a:ext cx="4885269" cy="1775994"/>
          </a:xfrm>
          <a:prstGeom prst="rect">
            <a:avLst/>
          </a:prstGeom>
        </p:spPr>
        <p:txBody>
          <a:bodyPr vert="horz" lIns="91440" tIns="45720" rIns="91440" bIns="45720" rtlCol="0">
            <a:normAutofit/>
          </a:bodyPr>
          <a:lstStyle/>
          <a:p>
            <a:pPr>
              <a:lnSpc>
                <a:spcPct val="90000"/>
              </a:lnSpc>
              <a:spcAft>
                <a:spcPts val="600"/>
              </a:spcAft>
            </a:pPr>
            <a:r>
              <a:rPr lang="en-US" sz="2000" dirty="0"/>
              <a:t>This is an incredible time to be a DeMolay, you are a part of 100 years of our organization, be proud! Get excited to make a difference and celebrate this momentous occasion together!</a:t>
            </a:r>
          </a:p>
        </p:txBody>
      </p:sp>
    </p:spTree>
    <p:extLst>
      <p:ext uri="{BB962C8B-B14F-4D97-AF65-F5344CB8AC3E}">
        <p14:creationId xmlns:p14="http://schemas.microsoft.com/office/powerpoint/2010/main" val="36634493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5127031" cy="1676603"/>
          </a:xfrm>
        </p:spPr>
        <p:txBody>
          <a:bodyPr>
            <a:normAutofit/>
          </a:bodyPr>
          <a:lstStyle/>
          <a:p>
            <a:r>
              <a:rPr lang="en-US" dirty="0"/>
              <a:t>What is DeMolay’s Centennial Year?</a:t>
            </a:r>
          </a:p>
        </p:txBody>
      </p:sp>
      <p:sp>
        <p:nvSpPr>
          <p:cNvPr id="3" name="Content Placeholder 2"/>
          <p:cNvSpPr>
            <a:spLocks noGrp="1"/>
          </p:cNvSpPr>
          <p:nvPr>
            <p:ph idx="1"/>
          </p:nvPr>
        </p:nvSpPr>
        <p:spPr>
          <a:xfrm>
            <a:off x="648930" y="2438400"/>
            <a:ext cx="5127029" cy="3785419"/>
          </a:xfrm>
        </p:spPr>
        <p:txBody>
          <a:bodyPr>
            <a:normAutofit/>
          </a:bodyPr>
          <a:lstStyle/>
          <a:p>
            <a:pPr marL="0" indent="0">
              <a:buNone/>
            </a:pPr>
            <a:r>
              <a:rPr lang="en-US" dirty="0"/>
              <a:t>DeMolay International is now celebrating 100 years of brotherhood, comradeship, and building young men's characters to best fit them to be leaders in tomorrows society. </a:t>
            </a:r>
          </a:p>
          <a:p>
            <a:pPr marL="0" indent="0">
              <a:buNone/>
            </a:pPr>
            <a:endParaRPr lang="en-US" dirty="0"/>
          </a:p>
          <a:p>
            <a:pPr marL="0" indent="0">
              <a:buNone/>
            </a:pPr>
            <a:r>
              <a:rPr lang="en-US" dirty="0"/>
              <a:t>It is time to celebrate! </a:t>
            </a:r>
          </a:p>
        </p:txBody>
      </p:sp>
      <p:pic>
        <p:nvPicPr>
          <p:cNvPr id="5" name="Picture 4">
            <a:extLst>
              <a:ext uri="{FF2B5EF4-FFF2-40B4-BE49-F238E27FC236}">
                <a16:creationId xmlns:a16="http://schemas.microsoft.com/office/drawing/2014/main" id="{C5E56B2B-6B6E-4845-BD43-A0C8F97215AE}"/>
              </a:ext>
            </a:extLst>
          </p:cNvPr>
          <p:cNvPicPr>
            <a:picLocks noChangeAspect="1"/>
          </p:cNvPicPr>
          <p:nvPr/>
        </p:nvPicPr>
        <p:blipFill rotWithShape="1">
          <a:blip r:embed="rId2">
            <a:extLst>
              <a:ext uri="{28A0092B-C50C-407E-A947-70E740481C1C}">
                <a14:useLocalDpi xmlns:a14="http://schemas.microsoft.com/office/drawing/2010/main" val="0"/>
              </a:ext>
            </a:extLst>
          </a:blip>
          <a:srcRect l="1442" r="643" b="3"/>
          <a:stretch/>
        </p:blipFill>
        <p:spPr>
          <a:xfrm>
            <a:off x="6090613" y="640082"/>
            <a:ext cx="5461724" cy="5577837"/>
          </a:xfrm>
          <a:prstGeom prst="rect">
            <a:avLst/>
          </a:prstGeom>
          <a:effectLst/>
        </p:spPr>
      </p:pic>
    </p:spTree>
    <p:extLst>
      <p:ext uri="{BB962C8B-B14F-4D97-AF65-F5344CB8AC3E}">
        <p14:creationId xmlns:p14="http://schemas.microsoft.com/office/powerpoint/2010/main" val="318424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071A33"/>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DEDB9-3C84-1E48-A0A9-3D19F677775F}"/>
              </a:ext>
            </a:extLst>
          </p:cNvPr>
          <p:cNvSpPr>
            <a:spLocks noGrp="1"/>
          </p:cNvSpPr>
          <p:nvPr>
            <p:ph type="title"/>
          </p:nvPr>
        </p:nvSpPr>
        <p:spPr>
          <a:xfrm>
            <a:off x="527538" y="5010638"/>
            <a:ext cx="11139854" cy="930447"/>
          </a:xfrm>
        </p:spPr>
        <p:txBody>
          <a:bodyPr vert="horz" lIns="91440" tIns="45720" rIns="91440" bIns="45720" rtlCol="0" anchor="b">
            <a:normAutofit/>
          </a:bodyPr>
          <a:lstStyle/>
          <a:p>
            <a:pPr algn="ctr"/>
            <a:r>
              <a:rPr lang="en-US" sz="5400" dirty="0">
                <a:solidFill>
                  <a:srgbClr val="FFFFFF"/>
                </a:solidFill>
              </a:rPr>
              <a:t>Any Questions? People to ask!</a:t>
            </a:r>
          </a:p>
        </p:txBody>
      </p:sp>
      <p:pic>
        <p:nvPicPr>
          <p:cNvPr id="9" name="Picture 8">
            <a:extLst>
              <a:ext uri="{FF2B5EF4-FFF2-40B4-BE49-F238E27FC236}">
                <a16:creationId xmlns:a16="http://schemas.microsoft.com/office/drawing/2014/main" id="{7B2DC455-85A9-3F45-8B1D-109E494C0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180" y="307731"/>
            <a:ext cx="3997637" cy="3997637"/>
          </a:xfrm>
          <a:prstGeom prst="rect">
            <a:avLst/>
          </a:prstGeom>
        </p:spPr>
      </p:pic>
      <p:pic>
        <p:nvPicPr>
          <p:cNvPr id="5" name="Picture 4">
            <a:extLst>
              <a:ext uri="{FF2B5EF4-FFF2-40B4-BE49-F238E27FC236}">
                <a16:creationId xmlns:a16="http://schemas.microsoft.com/office/drawing/2014/main" id="{64EBC7DD-0BBB-EE4E-9DA3-E50AAC071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3" y="1426782"/>
            <a:ext cx="5455917" cy="1759534"/>
          </a:xfrm>
          <a:prstGeom prst="rect">
            <a:avLst/>
          </a:prstGeom>
        </p:spPr>
      </p:pic>
    </p:spTree>
    <p:extLst>
      <p:ext uri="{BB962C8B-B14F-4D97-AF65-F5344CB8AC3E}">
        <p14:creationId xmlns:p14="http://schemas.microsoft.com/office/powerpoint/2010/main" val="231711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EC142-774B-C746-84F9-33E489CE9A5A}"/>
              </a:ext>
            </a:extLst>
          </p:cNvPr>
          <p:cNvSpPr>
            <a:spLocks noGrp="1"/>
          </p:cNvSpPr>
          <p:nvPr>
            <p:ph type="title"/>
          </p:nvPr>
        </p:nvSpPr>
        <p:spPr>
          <a:xfrm>
            <a:off x="4993599" y="4264510"/>
            <a:ext cx="6465287" cy="1516014"/>
          </a:xfrm>
          <a:solidFill>
            <a:srgbClr val="071A33"/>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r>
              <a:rPr lang="en-US" sz="3400" b="1" kern="1200" dirty="0">
                <a:latin typeface="+mn-lt"/>
                <a:ea typeface="+mj-ea"/>
                <a:cs typeface="Bangla MN"/>
              </a:rPr>
              <a:t>Dad M. Boyd Patterson, Jr. </a:t>
            </a:r>
            <a:br>
              <a:rPr lang="en-US" sz="3400" b="1" kern="1200" dirty="0">
                <a:latin typeface="+mn-lt"/>
                <a:ea typeface="+mj-ea"/>
                <a:cs typeface="Bangla MN"/>
              </a:rPr>
            </a:br>
            <a:r>
              <a:rPr lang="en-US" sz="3400" b="1" kern="1200" dirty="0">
                <a:latin typeface="+mn-lt"/>
                <a:ea typeface="+mj-ea"/>
                <a:cs typeface="Bangla MN"/>
              </a:rPr>
              <a:t>Centennial Grand Master</a:t>
            </a:r>
            <a:br>
              <a:rPr lang="en-US" sz="3400" b="1" kern="1200" dirty="0">
                <a:latin typeface="+mn-lt"/>
                <a:ea typeface="+mj-ea"/>
                <a:cs typeface="Bangla MN"/>
              </a:rPr>
            </a:br>
            <a:r>
              <a:rPr lang="en-US" sz="3400" b="1" kern="1200" dirty="0">
                <a:latin typeface="+mn-lt"/>
                <a:ea typeface="+mj-ea"/>
                <a:cs typeface="Bangla MN"/>
              </a:rPr>
              <a:t>DeMolay International</a:t>
            </a:r>
          </a:p>
        </p:txBody>
      </p:sp>
      <p:pic>
        <p:nvPicPr>
          <p:cNvPr id="5" name="Content Placeholder 4">
            <a:extLst>
              <a:ext uri="{FF2B5EF4-FFF2-40B4-BE49-F238E27FC236}">
                <a16:creationId xmlns:a16="http://schemas.microsoft.com/office/drawing/2014/main" id="{ED2C31E1-0A62-884C-9F3B-EE5BEF0174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986" r="9457" b="10035"/>
          <a:stretch/>
        </p:blipFill>
        <p:spPr>
          <a:xfrm>
            <a:off x="303524" y="448733"/>
            <a:ext cx="4160452" cy="5590822"/>
          </a:xfrm>
          <a:prstGeom prst="rect">
            <a:avLst/>
          </a:prstGeom>
        </p:spPr>
      </p:pic>
      <p:pic>
        <p:nvPicPr>
          <p:cNvPr id="3" name="Picture 2" descr="Merged Logo.jpg"/>
          <p:cNvPicPr>
            <a:picLocks noChangeAspect="1"/>
          </p:cNvPicPr>
          <p:nvPr/>
        </p:nvPicPr>
        <p:blipFill>
          <a:blip r:embed="rId3" cstate="print">
            <a:extLst>
              <a:ext uri="{BEBA8EAE-BF5A-486C-A8C5-ECC9F3942E4B}">
                <a14:imgProps xmlns:a14="http://schemas.microsoft.com/office/drawing/2010/main">
                  <a14:imgLayer r:embed="rId4">
                    <a14:imgEffect>
                      <a14:backgroundRemoval t="3617" b="98143" l="4551" r="96587"/>
                    </a14:imgEffect>
                  </a14:imgLayer>
                </a14:imgProps>
              </a:ext>
              <a:ext uri="{28A0092B-C50C-407E-A947-70E740481C1C}">
                <a14:useLocalDpi xmlns:a14="http://schemas.microsoft.com/office/drawing/2010/main" val="0"/>
              </a:ext>
            </a:extLst>
          </a:blip>
          <a:stretch>
            <a:fillRect/>
          </a:stretch>
        </p:blipFill>
        <p:spPr>
          <a:xfrm>
            <a:off x="6589888" y="287526"/>
            <a:ext cx="3189111" cy="3710434"/>
          </a:xfrm>
          <a:prstGeom prst="rect">
            <a:avLst/>
          </a:prstGeom>
        </p:spPr>
      </p:pic>
    </p:spTree>
    <p:extLst>
      <p:ext uri="{BB962C8B-B14F-4D97-AF65-F5344CB8AC3E}">
        <p14:creationId xmlns:p14="http://schemas.microsoft.com/office/powerpoint/2010/main" val="11528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319B-C9D2-AE45-BB95-279405FA582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7A61A21-DAE9-9D4A-A3A4-34B429DFF938}"/>
              </a:ext>
            </a:extLst>
          </p:cNvPr>
          <p:cNvSpPr>
            <a:spLocks noGrp="1"/>
          </p:cNvSpPr>
          <p:nvPr>
            <p:ph idx="1"/>
          </p:nvPr>
        </p:nvSpPr>
        <p:spPr/>
        <p:txBody>
          <a:bodyPr/>
          <a:lstStyle/>
          <a:p>
            <a:r>
              <a:rPr lang="en-US" dirty="0">
                <a:hlinkClick r:id="rId2"/>
              </a:rPr>
              <a:t>www.DeMolay.org/centennial</a:t>
            </a:r>
            <a:r>
              <a:rPr lang="en-US" dirty="0"/>
              <a:t> </a:t>
            </a:r>
          </a:p>
          <a:p>
            <a:endParaRPr lang="en-US" dirty="0"/>
          </a:p>
          <a:p>
            <a:r>
              <a:rPr lang="en-US" dirty="0">
                <a:hlinkClick r:id="rId3"/>
              </a:rPr>
              <a:t>https://www.youtube.com/watch?v=aEFPOCd8nBo&amp;t=66s</a:t>
            </a:r>
            <a:r>
              <a:rPr lang="en-US" dirty="0"/>
              <a:t> </a:t>
            </a:r>
          </a:p>
          <a:p>
            <a:endParaRPr lang="en-US" dirty="0"/>
          </a:p>
        </p:txBody>
      </p:sp>
    </p:spTree>
    <p:extLst>
      <p:ext uri="{BB962C8B-B14F-4D97-AF65-F5344CB8AC3E}">
        <p14:creationId xmlns:p14="http://schemas.microsoft.com/office/powerpoint/2010/main" val="2687355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F9A4-3CFC-BE4D-802D-2954476C78B4}"/>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0169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071A33"/>
          </a:soli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rgbClr val="000090"/>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FFC000"/>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071A33"/>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accent4">
                <a:lumMod val="75000"/>
              </a:schemeClr>
            </a:solidFill>
            <a:ln>
              <a:noFill/>
            </a:ln>
          </p:spPr>
        </p:sp>
      </p:grpSp>
      <p:sp>
        <p:nvSpPr>
          <p:cNvPr id="2" name="Title 1"/>
          <p:cNvSpPr>
            <a:spLocks noGrp="1"/>
          </p:cNvSpPr>
          <p:nvPr>
            <p:ph type="title"/>
          </p:nvPr>
        </p:nvSpPr>
        <p:spPr>
          <a:xfrm>
            <a:off x="492687" y="352776"/>
            <a:ext cx="2780271" cy="3646311"/>
          </a:xfrm>
        </p:spPr>
        <p:txBody>
          <a:bodyPr>
            <a:normAutofit/>
          </a:bodyPr>
          <a:lstStyle/>
          <a:p>
            <a:r>
              <a:rPr lang="en-US" sz="4000" dirty="0">
                <a:solidFill>
                  <a:srgbClr val="FFFFFF"/>
                </a:solidFill>
              </a:rPr>
              <a:t>What can you earn THIS YEAR?</a:t>
            </a:r>
          </a:p>
        </p:txBody>
      </p:sp>
      <p:graphicFrame>
        <p:nvGraphicFramePr>
          <p:cNvPr id="5" name="Content Placeholder 2">
            <a:extLst>
              <a:ext uri="{FF2B5EF4-FFF2-40B4-BE49-F238E27FC236}">
                <a16:creationId xmlns:a16="http://schemas.microsoft.com/office/drawing/2014/main" id="{98A62EE7-ED1E-472C-871D-346488787133}"/>
              </a:ext>
            </a:extLst>
          </p:cNvPr>
          <p:cNvGraphicFramePr>
            <a:graphicFrameLocks noGrp="1"/>
          </p:cNvGraphicFramePr>
          <p:nvPr>
            <p:ph idx="1"/>
            <p:extLst>
              <p:ext uri="{D42A27DB-BD31-4B8C-83A1-F6EECF244321}">
                <p14:modId xmlns:p14="http://schemas.microsoft.com/office/powerpoint/2010/main" val="51898980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EF103F37-1B14-B24C-AB78-2AC71A1E8C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76" y="3231446"/>
            <a:ext cx="2914081" cy="3104444"/>
          </a:xfrm>
          <a:prstGeom prst="rect">
            <a:avLst/>
          </a:prstGeom>
        </p:spPr>
      </p:pic>
    </p:spTree>
    <p:extLst>
      <p:ext uri="{BB962C8B-B14F-4D97-AF65-F5344CB8AC3E}">
        <p14:creationId xmlns:p14="http://schemas.microsoft.com/office/powerpoint/2010/main" val="411770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3B4F-1551-A04E-B99A-1D9335D814AA}"/>
              </a:ext>
            </a:extLst>
          </p:cNvPr>
          <p:cNvSpPr>
            <a:spLocks noGrp="1"/>
          </p:cNvSpPr>
          <p:nvPr>
            <p:ph type="title"/>
          </p:nvPr>
        </p:nvSpPr>
        <p:spPr>
          <a:xfrm>
            <a:off x="655320" y="365125"/>
            <a:ext cx="5120114" cy="1692794"/>
          </a:xfrm>
        </p:spPr>
        <p:txBody>
          <a:bodyPr>
            <a:normAutofit/>
          </a:bodyPr>
          <a:lstStyle/>
          <a:p>
            <a:r>
              <a:rPr lang="en-US" dirty="0"/>
              <a:t>Centennial MSA’s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C30D4D2-0032-834A-9F1D-99285B1AC4A4}"/>
              </a:ext>
            </a:extLst>
          </p:cNvPr>
          <p:cNvSpPr>
            <a:spLocks noGrp="1"/>
          </p:cNvSpPr>
          <p:nvPr>
            <p:ph idx="1"/>
          </p:nvPr>
        </p:nvSpPr>
        <p:spPr>
          <a:xfrm>
            <a:off x="655321" y="2575034"/>
            <a:ext cx="5120113" cy="3462228"/>
          </a:xfrm>
        </p:spPr>
        <p:txBody>
          <a:bodyPr>
            <a:normAutofit/>
          </a:bodyPr>
          <a:lstStyle/>
          <a:p>
            <a:r>
              <a:rPr lang="en-US" sz="4800" dirty="0"/>
              <a:t>MS-MSA</a:t>
            </a:r>
            <a:endParaRPr lang="en-US" sz="4000" dirty="0"/>
          </a:p>
          <a:p>
            <a:r>
              <a:rPr lang="en-US" sz="4800" dirty="0"/>
              <a:t>PIKC-MSA</a:t>
            </a:r>
          </a:p>
          <a:p>
            <a:r>
              <a:rPr lang="en-US" sz="4800" dirty="0"/>
              <a:t>PMC-MSA</a:t>
            </a:r>
          </a:p>
        </p:txBody>
      </p:sp>
      <p:pic>
        <p:nvPicPr>
          <p:cNvPr id="6" name="Picture 5">
            <a:extLst>
              <a:ext uri="{FF2B5EF4-FFF2-40B4-BE49-F238E27FC236}">
                <a16:creationId xmlns:a16="http://schemas.microsoft.com/office/drawing/2014/main" id="{AE4A4E17-CF55-3C44-BEA5-514934E81FFF}"/>
              </a:ext>
            </a:extLst>
          </p:cNvPr>
          <p:cNvPicPr>
            <a:picLocks noChangeAspect="1"/>
          </p:cNvPicPr>
          <p:nvPr/>
        </p:nvPicPr>
        <p:blipFill rotWithShape="1">
          <a:blip r:embed="rId2">
            <a:extLst>
              <a:ext uri="{28A0092B-C50C-407E-A947-70E740481C1C}">
                <a14:useLocalDpi xmlns:a14="http://schemas.microsoft.com/office/drawing/2010/main" val="0"/>
              </a:ext>
            </a:extLst>
          </a:blip>
          <a:srcRect l="2822" r="512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717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8FC2A9-AD78-BD48-A9C2-69F41AC79342}"/>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2584" b="94225" l="3725" r="95129">
                        <a14:foregroundMark x1="37679" y1="9271" x2="7880" y2="9878"/>
                        <a14:foregroundMark x1="42550" y1="8663" x2="32092" y2="3799"/>
                        <a14:foregroundMark x1="32092" y1="3799" x2="9312" y2="3495"/>
                        <a14:foregroundMark x1="9312" y1="3495" x2="6590" y2="10486"/>
                        <a14:foregroundMark x1="5158" y1="32067" x2="5158" y2="26292"/>
                        <a14:foregroundMark x1="13897" y1="88146" x2="24928" y2="90122"/>
                        <a14:foregroundMark x1="24928" y1="90122" x2="29943" y2="88450"/>
                        <a14:foregroundMark x1="21920" y1="94225" x2="21920" y2="94225"/>
                        <a14:foregroundMark x1="20774" y1="93617" x2="20774" y2="93617"/>
                        <a14:foregroundMark x1="19484" y1="94225" x2="19484" y2="94225"/>
                        <a14:foregroundMark x1="43696" y1="2584" x2="34097" y2="4103"/>
                        <a14:foregroundMark x1="3725" y1="7295" x2="4585" y2="5167"/>
                        <a14:backgroundMark x1="26361" y1="57143" x2="26074" y2="46657"/>
                        <a14:backgroundMark x1="83811" y1="43161" x2="59599" y2="42249"/>
                        <a14:backgroundMark x1="50287" y1="42249" x2="73926" y2="40881"/>
                        <a14:backgroundMark x1="73926" y1="40881" x2="49570" y2="41945"/>
                        <a14:backgroundMark x1="49570" y1="41945" x2="62178" y2="45137"/>
                        <a14:backgroundMark x1="62178" y1="45137" x2="87249" y2="41793"/>
                        <a14:backgroundMark x1="87249" y1="41793" x2="90401" y2="45745"/>
                        <a14:backgroundMark x1="48281" y1="41945" x2="73352" y2="39970"/>
                        <a14:backgroundMark x1="73352" y1="39970" x2="85817" y2="35866"/>
                        <a14:backgroundMark x1="85817" y1="35866" x2="95845" y2="40881"/>
                        <a14:backgroundMark x1="95845" y1="40881" x2="91834" y2="44073"/>
                        <a14:backgroundMark x1="57736" y1="40578" x2="47564" y2="44377"/>
                        <a14:backgroundMark x1="47564" y1="44377" x2="46991" y2="45137"/>
                        <a14:backgroundMark x1="40974" y1="41945" x2="53295" y2="43465"/>
                        <a14:backgroundMark x1="53295" y1="43465" x2="59599" y2="42553"/>
                        <a14:backgroundMark x1="21347" y1="18997" x2="25788" y2="19453"/>
                      </a14:backgroundRemoval>
                    </a14:imgEffect>
                  </a14:imgLayer>
                </a14:imgProps>
              </a:ext>
              <a:ext uri="{28A0092B-C50C-407E-A947-70E740481C1C}">
                <a14:useLocalDpi xmlns:a14="http://schemas.microsoft.com/office/drawing/2010/main" val="0"/>
              </a:ext>
            </a:extLst>
          </a:blip>
          <a:srcRect r="48339"/>
          <a:stretch/>
        </p:blipFill>
        <p:spPr>
          <a:xfrm>
            <a:off x="8293556" y="916783"/>
            <a:ext cx="2289777" cy="4178300"/>
          </a:xfrm>
        </p:spPr>
      </p:pic>
      <p:sp>
        <p:nvSpPr>
          <p:cNvPr id="6" name="Rectangle 5">
            <a:extLst>
              <a:ext uri="{FF2B5EF4-FFF2-40B4-BE49-F238E27FC236}">
                <a16:creationId xmlns:a16="http://schemas.microsoft.com/office/drawing/2014/main" id="{5D9B898E-0881-9841-B1B3-5FFEB52E9ED2}"/>
              </a:ext>
            </a:extLst>
          </p:cNvPr>
          <p:cNvSpPr/>
          <p:nvPr/>
        </p:nvSpPr>
        <p:spPr>
          <a:xfrm>
            <a:off x="1479706" y="1681015"/>
            <a:ext cx="3269998"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12700" cmpd="sng">
                  <a:solidFill>
                    <a:schemeClr val="accent4"/>
                  </a:solidFill>
                  <a:prstDash val="solid"/>
                </a:ln>
                <a:solidFill>
                  <a:schemeClr val="accent4">
                    <a:lumMod val="75000"/>
                  </a:schemeClr>
                </a:solidFill>
              </a:rPr>
              <a:t>Centennial</a:t>
            </a:r>
          </a:p>
          <a:p>
            <a:pPr algn="ctr"/>
            <a:r>
              <a:rPr lang="en-US" sz="5400" b="1" dirty="0">
                <a:ln w="12700" cmpd="sng">
                  <a:solidFill>
                    <a:schemeClr val="accent4"/>
                  </a:solidFill>
                  <a:prstDash val="solid"/>
                </a:ln>
                <a:solidFill>
                  <a:schemeClr val="accent4">
                    <a:lumMod val="75000"/>
                  </a:schemeClr>
                </a:solidFill>
              </a:rPr>
              <a:t>PMS-MSA</a:t>
            </a:r>
          </a:p>
        </p:txBody>
      </p:sp>
    </p:spTree>
    <p:extLst>
      <p:ext uri="{BB962C8B-B14F-4D97-AF65-F5344CB8AC3E}">
        <p14:creationId xmlns:p14="http://schemas.microsoft.com/office/powerpoint/2010/main" val="25076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4C3-9005-C448-BCE9-2BEF19746C4B}"/>
              </a:ext>
            </a:extLst>
          </p:cNvPr>
          <p:cNvSpPr>
            <a:spLocks noGrp="1"/>
          </p:cNvSpPr>
          <p:nvPr>
            <p:ph type="title"/>
          </p:nvPr>
        </p:nvSpPr>
        <p:spPr/>
        <p:txBody>
          <a:bodyPr/>
          <a:lstStyle/>
          <a:p>
            <a:r>
              <a:rPr lang="en-US" dirty="0"/>
              <a:t>Master Squire MSA</a:t>
            </a:r>
          </a:p>
        </p:txBody>
      </p:sp>
      <p:sp>
        <p:nvSpPr>
          <p:cNvPr id="3" name="Content Placeholder 2">
            <a:extLst>
              <a:ext uri="{FF2B5EF4-FFF2-40B4-BE49-F238E27FC236}">
                <a16:creationId xmlns:a16="http://schemas.microsoft.com/office/drawing/2014/main" id="{6D0C245B-B9E9-C443-B521-9E2C23526B2F}"/>
              </a:ext>
            </a:extLst>
          </p:cNvPr>
          <p:cNvSpPr>
            <a:spLocks noGrp="1"/>
          </p:cNvSpPr>
          <p:nvPr>
            <p:ph idx="1"/>
          </p:nvPr>
        </p:nvSpPr>
        <p:spPr/>
        <p:txBody>
          <a:bodyPr>
            <a:normAutofit/>
          </a:bodyPr>
          <a:lstStyle/>
          <a:p>
            <a:r>
              <a:rPr lang="en-US" sz="1800" dirty="0"/>
              <a:t>The Centennial Master Squire’s Meritorious Service Award is created to recognize those who serve as Master Squire during some portion of the Order of DeMolay’s 100th Anniversary Year (23rd June 2018 to 29th June 2019) and who meet the following additional requirements. The Master Squire must fulfill these requirements to qualify for this award: </a:t>
            </a:r>
          </a:p>
          <a:p>
            <a:pPr marL="800100" lvl="1" indent="-342900">
              <a:buFont typeface="+mj-lt"/>
              <a:buAutoNum type="arabicPeriod"/>
            </a:pPr>
            <a:r>
              <a:rPr lang="en-US" sz="1800" dirty="0"/>
              <a:t>At the beginning of his term he must complete the online Declaration of Intent to Qualify form and notify the person designated to administer this program. </a:t>
            </a:r>
          </a:p>
          <a:p>
            <a:pPr marL="800100" lvl="1" indent="-342900">
              <a:buFont typeface="+mj-lt"/>
              <a:buAutoNum type="arabicPeriod"/>
            </a:pPr>
            <a:r>
              <a:rPr lang="en-US" sz="1800" dirty="0"/>
              <a:t>Prior to the completion of his term, the Master Squire must fulfill the following: </a:t>
            </a:r>
          </a:p>
          <a:p>
            <a:pPr marL="1257300" lvl="2" indent="-342900">
              <a:buFont typeface="+mj-lt"/>
              <a:buAutoNum type="alphaLcParenR"/>
            </a:pPr>
            <a:r>
              <a:rPr lang="en-US" sz="1800" dirty="0"/>
              <a:t>Conduct at least three meetings of the Manor</a:t>
            </a:r>
          </a:p>
          <a:p>
            <a:pPr marL="1257300" lvl="2" indent="-342900">
              <a:buFont typeface="+mj-lt"/>
              <a:buAutoNum type="alphaLcParenR"/>
            </a:pPr>
            <a:r>
              <a:rPr lang="en-US" sz="1800" dirty="0"/>
              <a:t>Induct at least three new members </a:t>
            </a:r>
          </a:p>
          <a:p>
            <a:pPr marL="1257300" lvl="2" indent="-342900">
              <a:buFont typeface="+mj-lt"/>
              <a:buAutoNum type="alphaLcParenR"/>
            </a:pPr>
            <a:r>
              <a:rPr lang="en-US" sz="1800" dirty="0"/>
              <a:t>Conduct a Manor social event </a:t>
            </a:r>
          </a:p>
          <a:p>
            <a:pPr marL="1257300" lvl="2" indent="-342900">
              <a:buFont typeface="+mj-lt"/>
              <a:buAutoNum type="alphaLcParenR"/>
            </a:pPr>
            <a:r>
              <a:rPr lang="en-US" sz="1800" dirty="0"/>
              <a:t>Participate in an event with another DeMolay entity (Manor, Chapter, Priory or other) </a:t>
            </a:r>
          </a:p>
          <a:p>
            <a:pPr marL="1257300" lvl="2" indent="-342900">
              <a:buFont typeface="+mj-lt"/>
              <a:buAutoNum type="alphaLcParenR"/>
            </a:pPr>
            <a:r>
              <a:rPr lang="en-US" sz="1800" dirty="0"/>
              <a:t>Participate in a community involvement event f</a:t>
            </a:r>
            <a:r>
              <a:rPr lang="en-US" sz="1800" b="1" dirty="0"/>
              <a:t>. Participate in a DeMolay Centennial celebration event during the Centennial Year</a:t>
            </a:r>
            <a:r>
              <a:rPr lang="en-US" sz="1800" dirty="0"/>
              <a:t> Note: requirements c, d, e and f. must be completed separately; you may not use one event to satisfy more than one requirement</a:t>
            </a:r>
          </a:p>
        </p:txBody>
      </p:sp>
      <p:sp>
        <p:nvSpPr>
          <p:cNvPr id="4" name="TextBox 3">
            <a:extLst>
              <a:ext uri="{FF2B5EF4-FFF2-40B4-BE49-F238E27FC236}">
                <a16:creationId xmlns:a16="http://schemas.microsoft.com/office/drawing/2014/main" id="{2F6CA36B-5D60-B344-A24C-62A314445BB0}"/>
              </a:ext>
            </a:extLst>
          </p:cNvPr>
          <p:cNvSpPr txBox="1"/>
          <p:nvPr/>
        </p:nvSpPr>
        <p:spPr>
          <a:xfrm>
            <a:off x="5950226" y="12243"/>
            <a:ext cx="5764696" cy="2031325"/>
          </a:xfrm>
          <a:prstGeom prst="rect">
            <a:avLst/>
          </a:prstGeom>
          <a:noFill/>
        </p:spPr>
        <p:txBody>
          <a:bodyPr wrap="square" rtlCol="0">
            <a:spAutoFit/>
          </a:bodyPr>
          <a:lstStyle/>
          <a:p>
            <a:r>
              <a:rPr lang="en-US" dirty="0"/>
              <a:t> </a:t>
            </a:r>
            <a:r>
              <a:rPr lang="en-US" i="1" dirty="0"/>
              <a:t>Note: As soon as all requirements are completed the Master Squire must complete and submit to the person designated to administer this program the online Statement of Completion form summarizing his term and explaining the items listed above. The statement must be confirmed by a Manor advisor.</a:t>
            </a:r>
          </a:p>
          <a:p>
            <a:endParaRPr lang="en-US" dirty="0"/>
          </a:p>
        </p:txBody>
      </p:sp>
      <p:pic>
        <p:nvPicPr>
          <p:cNvPr id="6" name="Picture 5">
            <a:extLst>
              <a:ext uri="{FF2B5EF4-FFF2-40B4-BE49-F238E27FC236}">
                <a16:creationId xmlns:a16="http://schemas.microsoft.com/office/drawing/2014/main" id="{B8BBEEAB-3D74-9245-8BD2-28AA6E0BE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6159"/>
            <a:ext cx="1676952" cy="1676952"/>
          </a:xfrm>
          <a:prstGeom prst="rect">
            <a:avLst/>
          </a:prstGeom>
        </p:spPr>
      </p:pic>
    </p:spTree>
    <p:extLst>
      <p:ext uri="{BB962C8B-B14F-4D97-AF65-F5344CB8AC3E}">
        <p14:creationId xmlns:p14="http://schemas.microsoft.com/office/powerpoint/2010/main" val="1202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C82C94-5E16-754E-9D5F-624CB764A86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5179" b="93750" l="6452" r="93871">
                        <a14:foregroundMark x1="96129" y1="12857" x2="11935" y2="8214"/>
                        <a14:foregroundMark x1="11935" y1="8214" x2="11290" y2="5357"/>
                        <a14:foregroundMark x1="91935" y1="36250" x2="93871" y2="29286"/>
                        <a14:foregroundMark x1="9032" y1="29643" x2="6452" y2="36964"/>
                        <a14:foregroundMark x1="29032" y1="82500" x2="35484" y2="92143"/>
                        <a14:foregroundMark x1="35484" y1="92143" x2="54516" y2="93750"/>
                        <a14:foregroundMark x1="54516" y1="93750" x2="69355" y2="88214"/>
                      </a14:backgroundRemoval>
                    </a14:imgEffect>
                  </a14:imgLayer>
                </a14:imgProps>
              </a:ext>
              <a:ext uri="{28A0092B-C50C-407E-A947-70E740481C1C}">
                <a14:useLocalDpi xmlns:a14="http://schemas.microsoft.com/office/drawing/2010/main" val="0"/>
              </a:ext>
            </a:extLst>
          </a:blip>
          <a:stretch>
            <a:fillRect/>
          </a:stretch>
        </p:blipFill>
        <p:spPr>
          <a:xfrm>
            <a:off x="8055437" y="893952"/>
            <a:ext cx="2530705" cy="4571596"/>
          </a:xfrm>
        </p:spPr>
      </p:pic>
      <p:sp>
        <p:nvSpPr>
          <p:cNvPr id="6" name="Rectangle 5">
            <a:extLst>
              <a:ext uri="{FF2B5EF4-FFF2-40B4-BE49-F238E27FC236}">
                <a16:creationId xmlns:a16="http://schemas.microsoft.com/office/drawing/2014/main" id="{9F52E94B-0440-3F4A-AD52-F9123A08B642}"/>
              </a:ext>
            </a:extLst>
          </p:cNvPr>
          <p:cNvSpPr/>
          <p:nvPr/>
        </p:nvSpPr>
        <p:spPr>
          <a:xfrm>
            <a:off x="1712034" y="1453646"/>
            <a:ext cx="3269998" cy="1754326"/>
          </a:xfrm>
          <a:prstGeom prst="rect">
            <a:avLst/>
          </a:prstGeom>
          <a:noFill/>
        </p:spPr>
        <p:txBody>
          <a:bodyPr wrap="none" lIns="91440" tIns="45720" rIns="91440" bIns="45720">
            <a:spAutoFit/>
          </a:bodyPr>
          <a:lstStyle/>
          <a:p>
            <a:pPr algn="ctr"/>
            <a:r>
              <a:rPr lang="en-US" sz="5400" b="1" cap="none" spc="0" dirty="0">
                <a:ln w="6600">
                  <a:solidFill>
                    <a:sysClr val="windowText" lastClr="000000"/>
                  </a:solidFill>
                  <a:prstDash val="solid"/>
                </a:ln>
                <a:solidFill>
                  <a:srgbClr val="000090"/>
                </a:solidFill>
                <a:effectLst>
                  <a:outerShdw blurRad="50800" dist="38100" dir="5400000" algn="t" rotWithShape="0">
                    <a:prstClr val="black">
                      <a:alpha val="40000"/>
                    </a:prstClr>
                  </a:outerShdw>
                </a:effectLst>
              </a:rPr>
              <a:t>Centennial</a:t>
            </a:r>
          </a:p>
          <a:p>
            <a:pPr algn="ctr"/>
            <a:r>
              <a:rPr lang="en-US" sz="5400" b="1" dirty="0">
                <a:ln w="6600">
                  <a:solidFill>
                    <a:sysClr val="windowText" lastClr="000000"/>
                  </a:solidFill>
                  <a:prstDash val="solid"/>
                </a:ln>
                <a:solidFill>
                  <a:srgbClr val="000090"/>
                </a:solidFill>
                <a:effectLst>
                  <a:outerShdw blurRad="50800" dist="38100" dir="5400000" algn="t" rotWithShape="0">
                    <a:prstClr val="black">
                      <a:alpha val="40000"/>
                    </a:prstClr>
                  </a:outerShdw>
                </a:effectLst>
              </a:rPr>
              <a:t>PMC-MSA</a:t>
            </a:r>
            <a:endParaRPr lang="en-US" sz="5400" b="1" cap="none" spc="0" dirty="0">
              <a:ln w="6600">
                <a:solidFill>
                  <a:sysClr val="windowText" lastClr="000000"/>
                </a:solidFill>
                <a:prstDash val="solid"/>
              </a:ln>
              <a:solidFill>
                <a:srgbClr val="000090"/>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9726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2A94-D7CB-5B4C-92AA-5A5BA68C801E}"/>
              </a:ext>
            </a:extLst>
          </p:cNvPr>
          <p:cNvSpPr>
            <a:spLocks noGrp="1"/>
          </p:cNvSpPr>
          <p:nvPr>
            <p:ph type="title"/>
          </p:nvPr>
        </p:nvSpPr>
        <p:spPr/>
        <p:txBody>
          <a:bodyPr/>
          <a:lstStyle/>
          <a:p>
            <a:r>
              <a:rPr lang="en-US" dirty="0"/>
              <a:t>Master Councilor MSA</a:t>
            </a:r>
          </a:p>
        </p:txBody>
      </p:sp>
      <p:sp>
        <p:nvSpPr>
          <p:cNvPr id="3" name="Content Placeholder 2">
            <a:extLst>
              <a:ext uri="{FF2B5EF4-FFF2-40B4-BE49-F238E27FC236}">
                <a16:creationId xmlns:a16="http://schemas.microsoft.com/office/drawing/2014/main" id="{FC9BFA78-F6A5-4D4E-B8A4-218A46E6A193}"/>
              </a:ext>
            </a:extLst>
          </p:cNvPr>
          <p:cNvSpPr>
            <a:spLocks noGrp="1"/>
          </p:cNvSpPr>
          <p:nvPr>
            <p:ph idx="1"/>
          </p:nvPr>
        </p:nvSpPr>
        <p:spPr>
          <a:xfrm>
            <a:off x="838200" y="1501072"/>
            <a:ext cx="10515600" cy="4351338"/>
          </a:xfrm>
        </p:spPr>
        <p:txBody>
          <a:bodyPr>
            <a:noAutofit/>
          </a:bodyPr>
          <a:lstStyle/>
          <a:p>
            <a:r>
              <a:rPr lang="en-US" sz="1800" dirty="0"/>
              <a:t>It shall not be earned or awarded for service as a jurisdictional officer. The Centennial Past Master Councilor’s Meritorious Service Award is created to recognize those who serve as Master Councilor during some portion of the Order of DeMolay’s 100th Anniversary Year (23rd June 2018 to 29th June 2019) and who meet the following additional requirements. </a:t>
            </a:r>
          </a:p>
          <a:p>
            <a:r>
              <a:rPr lang="en-US" sz="1800" dirty="0"/>
              <a:t>The Master Councilor must fulfill these requirements to qualify for this award: Prior to his Installation the Master Councilor must: </a:t>
            </a:r>
          </a:p>
          <a:p>
            <a:pPr marL="800100" lvl="1" indent="-342900">
              <a:buFont typeface="+mj-lt"/>
              <a:buAutoNum type="arabicPeriod"/>
            </a:pPr>
            <a:r>
              <a:rPr lang="en-US" sz="1800" dirty="0"/>
              <a:t>Memorize his portion in the Ritual of Secret Work. </a:t>
            </a:r>
          </a:p>
          <a:p>
            <a:pPr marL="800100" lvl="1" indent="-342900">
              <a:buFont typeface="+mj-lt"/>
              <a:buAutoNum type="arabicPeriod"/>
            </a:pPr>
            <a:r>
              <a:rPr lang="en-US" sz="1800" dirty="0"/>
              <a:t>Present before his installation in printed form (multiple copies for distribution to the entire membership) or electronic format available to the entire membership, a planned program listing all events and dates planned for his term of office. Within ten days after his installation the Master Councilor must: </a:t>
            </a:r>
          </a:p>
          <a:p>
            <a:pPr marL="800100" lvl="1" indent="-342900">
              <a:buFont typeface="+mj-lt"/>
              <a:buAutoNum type="arabicPeriod"/>
            </a:pPr>
            <a:r>
              <a:rPr lang="en-US" sz="1800" dirty="0"/>
              <a:t>Complete the online Declaration of Intent to Qualify form and notify the person designated to administer this program.</a:t>
            </a:r>
          </a:p>
          <a:p>
            <a:pPr marL="800100" lvl="1" indent="-342900">
              <a:buFont typeface="+mj-lt"/>
              <a:buAutoNum type="arabicPeriod"/>
            </a:pPr>
            <a:r>
              <a:rPr lang="en-US" sz="1800" dirty="0"/>
              <a:t>Include a copy of his term program either as an attachment or by providing a link to its electronic publication site. </a:t>
            </a:r>
          </a:p>
        </p:txBody>
      </p:sp>
      <p:pic>
        <p:nvPicPr>
          <p:cNvPr id="7" name="Picture 6">
            <a:extLst>
              <a:ext uri="{FF2B5EF4-FFF2-40B4-BE49-F238E27FC236}">
                <a16:creationId xmlns:a16="http://schemas.microsoft.com/office/drawing/2014/main" id="{F6E30633-4ED4-EA47-ACE2-B7317150B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0436"/>
            <a:ext cx="1406664" cy="1406664"/>
          </a:xfrm>
          <a:prstGeom prst="rect">
            <a:avLst/>
          </a:prstGeom>
        </p:spPr>
      </p:pic>
    </p:spTree>
    <p:extLst>
      <p:ext uri="{BB962C8B-B14F-4D97-AF65-F5344CB8AC3E}">
        <p14:creationId xmlns:p14="http://schemas.microsoft.com/office/powerpoint/2010/main" val="265202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2A94-D7CB-5B4C-92AA-5A5BA68C801E}"/>
              </a:ext>
            </a:extLst>
          </p:cNvPr>
          <p:cNvSpPr>
            <a:spLocks noGrp="1"/>
          </p:cNvSpPr>
          <p:nvPr>
            <p:ph type="title"/>
          </p:nvPr>
        </p:nvSpPr>
        <p:spPr/>
        <p:txBody>
          <a:bodyPr/>
          <a:lstStyle/>
          <a:p>
            <a:r>
              <a:rPr lang="en-US" dirty="0"/>
              <a:t>Master Councilor MSA</a:t>
            </a:r>
          </a:p>
        </p:txBody>
      </p:sp>
      <p:sp>
        <p:nvSpPr>
          <p:cNvPr id="3" name="Content Placeholder 2">
            <a:extLst>
              <a:ext uri="{FF2B5EF4-FFF2-40B4-BE49-F238E27FC236}">
                <a16:creationId xmlns:a16="http://schemas.microsoft.com/office/drawing/2014/main" id="{FC9BFA78-F6A5-4D4E-B8A4-218A46E6A193}"/>
              </a:ext>
            </a:extLst>
          </p:cNvPr>
          <p:cNvSpPr>
            <a:spLocks noGrp="1"/>
          </p:cNvSpPr>
          <p:nvPr>
            <p:ph idx="1"/>
          </p:nvPr>
        </p:nvSpPr>
        <p:spPr>
          <a:xfrm>
            <a:off x="838200" y="1501072"/>
            <a:ext cx="10515600" cy="4351338"/>
          </a:xfrm>
        </p:spPr>
        <p:txBody>
          <a:bodyPr>
            <a:noAutofit/>
          </a:bodyPr>
          <a:lstStyle/>
          <a:p>
            <a:pPr marL="800100" lvl="1" indent="-342900">
              <a:buFont typeface="+mj-lt"/>
              <a:buAutoNum type="arabicPeriod" startAt="5"/>
            </a:pPr>
            <a:r>
              <a:rPr lang="en-US" sz="1800" dirty="0"/>
              <a:t>Provide a confirmation statement from a chapter advisor that all requirements to date have been accomplished. Prior to the completion of his term, the Master Councilor must fulfill the following: </a:t>
            </a:r>
          </a:p>
          <a:p>
            <a:pPr marL="800100" lvl="1" indent="-342900">
              <a:buFont typeface="+mj-lt"/>
              <a:buAutoNum type="arabicPeriod" startAt="5"/>
            </a:pPr>
            <a:r>
              <a:rPr lang="en-US" sz="1800" dirty="0"/>
              <a:t>He must ensure that degree teams exemplify both degrees of the Order by memory during his term of office, and that all ceremonies from the Ritual of Secret Work are given from memory. </a:t>
            </a:r>
          </a:p>
          <a:p>
            <a:pPr marL="800100" lvl="1" indent="-342900">
              <a:buFont typeface="+mj-lt"/>
              <a:buAutoNum type="arabicPeriod" startAt="5"/>
            </a:pPr>
            <a:r>
              <a:rPr lang="en-US" sz="1800" dirty="0"/>
              <a:t>He must see that his chapter initiates at least the number of new members equal to the number of months in his term. </a:t>
            </a:r>
          </a:p>
          <a:p>
            <a:pPr marL="800100" lvl="1" indent="-342900">
              <a:buFont typeface="+mj-lt"/>
              <a:buAutoNum type="arabicPeriod" startAt="5"/>
            </a:pPr>
            <a:r>
              <a:rPr lang="en-US" sz="1800" dirty="0"/>
              <a:t>He must hold at least one social, civic, Masonic service, athletic and fund-raising activity in the Chapter. </a:t>
            </a:r>
          </a:p>
          <a:p>
            <a:pPr marL="800100" lvl="1" indent="-342900">
              <a:buFont typeface="+mj-lt"/>
              <a:buAutoNum type="arabicPeriod" startAt="5"/>
            </a:pPr>
            <a:r>
              <a:rPr lang="en-US" sz="1800" dirty="0"/>
              <a:t>He must conduct a planned public observance of each Obligatory Day that falls during his term. </a:t>
            </a:r>
          </a:p>
          <a:p>
            <a:pPr marL="800100" lvl="1" indent="-342900">
              <a:buFont typeface="+mj-lt"/>
              <a:buAutoNum type="arabicPeriod" startAt="5"/>
            </a:pPr>
            <a:r>
              <a:rPr lang="en-US" sz="1800" dirty="0"/>
              <a:t>He must establish a program which increases and maintains a high-level of attendance at Chapter meetings. </a:t>
            </a:r>
          </a:p>
          <a:p>
            <a:pPr marL="800100" lvl="1" indent="-342900">
              <a:buFont typeface="+mj-lt"/>
              <a:buAutoNum type="arabicPeriod" startAt="5"/>
            </a:pPr>
            <a:r>
              <a:rPr lang="en-US" sz="1800" dirty="0"/>
              <a:t>During the Centennial year he must hold an activity or conduct some event which commemorates the 100th Anniversary of DeMolay.</a:t>
            </a:r>
          </a:p>
        </p:txBody>
      </p:sp>
      <p:pic>
        <p:nvPicPr>
          <p:cNvPr id="7" name="Picture 6">
            <a:extLst>
              <a:ext uri="{FF2B5EF4-FFF2-40B4-BE49-F238E27FC236}">
                <a16:creationId xmlns:a16="http://schemas.microsoft.com/office/drawing/2014/main" id="{F6E30633-4ED4-EA47-ACE2-B7317150B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0436"/>
            <a:ext cx="1406664" cy="1406664"/>
          </a:xfrm>
          <a:prstGeom prst="rect">
            <a:avLst/>
          </a:prstGeom>
        </p:spPr>
      </p:pic>
    </p:spTree>
    <p:extLst>
      <p:ext uri="{BB962C8B-B14F-4D97-AF65-F5344CB8AC3E}">
        <p14:creationId xmlns:p14="http://schemas.microsoft.com/office/powerpoint/2010/main" val="2346597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TotalTime>
  <Words>1135</Words>
  <Application>Microsoft Macintosh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Algerian</vt:lpstr>
      <vt:lpstr>Arial</vt:lpstr>
      <vt:lpstr>Bangla MN</vt:lpstr>
      <vt:lpstr>Calibri</vt:lpstr>
      <vt:lpstr>Calibri Light</vt:lpstr>
      <vt:lpstr>Office Theme</vt:lpstr>
      <vt:lpstr>PowerPoint Presentation</vt:lpstr>
      <vt:lpstr>What is DeMolay’s Centennial Year?</vt:lpstr>
      <vt:lpstr>What can you earn THIS YEAR?</vt:lpstr>
      <vt:lpstr>Centennial MSA’s</vt:lpstr>
      <vt:lpstr>PowerPoint Presentation</vt:lpstr>
      <vt:lpstr>Master Squire MSA</vt:lpstr>
      <vt:lpstr>PowerPoint Presentation</vt:lpstr>
      <vt:lpstr>Master Councilor MSA</vt:lpstr>
      <vt:lpstr>Master Councilor MSA</vt:lpstr>
      <vt:lpstr>Pro Awards!</vt:lpstr>
      <vt:lpstr>PowerPoint Presentation</vt:lpstr>
      <vt:lpstr>Pro Merito</vt:lpstr>
      <vt:lpstr>Pro Merito</vt:lpstr>
      <vt:lpstr>PowerPoint Presentation</vt:lpstr>
      <vt:lpstr>Pro Fraternitas</vt:lpstr>
      <vt:lpstr>Pro-Servitio</vt:lpstr>
      <vt:lpstr>World Wide Initiation!</vt:lpstr>
      <vt:lpstr>The Centennial Session</vt:lpstr>
      <vt:lpstr>How’s That Sound!?!?</vt:lpstr>
      <vt:lpstr>Any Questions? People to ask!</vt:lpstr>
      <vt:lpstr>Dad M. Boyd Patterson, Jr.  Centennial Grand Master DeMolay International</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Blaisdell, Matt</dc:creator>
  <cp:lastModifiedBy>Brian Noble</cp:lastModifiedBy>
  <cp:revision>36</cp:revision>
  <dcterms:created xsi:type="dcterms:W3CDTF">2015-02-27T00:50:52Z</dcterms:created>
  <dcterms:modified xsi:type="dcterms:W3CDTF">2018-10-27T15:00:59Z</dcterms:modified>
</cp:coreProperties>
</file>